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handoutMasterIdLst>
    <p:handoutMasterId r:id="rId8"/>
  </p:handoutMasterIdLst>
  <p:sldIdLst>
    <p:sldId id="256" r:id="rId2"/>
    <p:sldId id="257" r:id="rId3"/>
    <p:sldId id="259" r:id="rId4"/>
    <p:sldId id="260" r:id="rId5"/>
    <p:sldId id="261" r:id="rId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108" d="100"/>
          <a:sy n="108" d="100"/>
        </p:scale>
        <p:origin x="-1080"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handoutMaster" Target="handoutMasters/handoutMaster1.xml"/><Relationship Id="rId9" Type="http://schemas.openxmlformats.org/officeDocument/2006/relationships/printerSettings" Target="printerSettings/printerSettings1.bin"/><Relationship Id="rId1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909DCFE-51A6-EC49-9755-FFCB66DB23CA}" type="datetimeFigureOut">
              <a:rPr lang="en-US" smtClean="0"/>
              <a:t>6/22/18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8FA0B44-C671-FE48-A97C-D26B2BA98554}" type="slidenum">
              <a:rPr lang="en-US" smtClean="0"/>
              <a:t>‹#›</a:t>
            </a:fld>
            <a:endParaRPr lang="en-US"/>
          </a:p>
        </p:txBody>
      </p:sp>
    </p:spTree>
    <p:extLst>
      <p:ext uri="{BB962C8B-B14F-4D97-AF65-F5344CB8AC3E}">
        <p14:creationId xmlns:p14="http://schemas.microsoft.com/office/powerpoint/2010/main" val="2326845698"/>
      </p:ext>
    </p:extLst>
  </p:cSld>
  <p:clrMap bg1="lt1" tx1="dk1" bg2="lt2" tx2="dk2" accent1="accent1" accent2="accent2" accent3="accent3" accent4="accent4" accent5="accent5" accent6="accent6" hlink="hlink" folHlink="folHlink"/>
  <p:hf hdr="0" ftr="0" dt="0"/>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CF8BA6-A26B-BB4D-B2EB-BD8214F2EC5E}" type="datetimeFigureOut">
              <a:rPr lang="en-US" smtClean="0"/>
              <a:t>6/22/18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892F36-8E7A-6844-AD2F-F8FDB8588000}" type="slidenum">
              <a:rPr lang="en-US" smtClean="0"/>
              <a:t>‹#›</a:t>
            </a:fld>
            <a:endParaRPr lang="en-US"/>
          </a:p>
        </p:txBody>
      </p:sp>
    </p:spTree>
    <p:extLst>
      <p:ext uri="{BB962C8B-B14F-4D97-AF65-F5344CB8AC3E}">
        <p14:creationId xmlns:p14="http://schemas.microsoft.com/office/powerpoint/2010/main" val="13721196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267EB7C-4187-5C43-8AC8-D1FEFCAD493D}" type="datetime1">
              <a:rPr lang="en-US" smtClean="0"/>
              <a:t>6/22/18</a:t>
            </a:fld>
            <a:endParaRPr lang="en-US"/>
          </a:p>
        </p:txBody>
      </p:sp>
      <p:sp>
        <p:nvSpPr>
          <p:cNvPr id="5" name="Footer Placeholder 4"/>
          <p:cNvSpPr>
            <a:spLocks noGrp="1"/>
          </p:cNvSpPr>
          <p:nvPr>
            <p:ph type="ftr" sz="quarter" idx="11"/>
          </p:nvPr>
        </p:nvSpPr>
        <p:spPr/>
        <p:txBody>
          <a:bodyPr/>
          <a:lstStyle/>
          <a:p>
            <a:r>
              <a:rPr lang="en-US" smtClean="0"/>
              <a:t>© 2018 HoloNet Security, Inc.</a:t>
            </a:r>
            <a:endParaRPr lang="en-US"/>
          </a:p>
        </p:txBody>
      </p:sp>
      <p:sp>
        <p:nvSpPr>
          <p:cNvPr id="6" name="Slide Number Placeholder 5"/>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1017973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ED87D67-74F7-5F40-B412-9E41B2BB468F}" type="datetime1">
              <a:rPr lang="en-US" smtClean="0"/>
              <a:t>6/22/18</a:t>
            </a:fld>
            <a:endParaRPr lang="en-US"/>
          </a:p>
        </p:txBody>
      </p:sp>
      <p:sp>
        <p:nvSpPr>
          <p:cNvPr id="5" name="Footer Placeholder 4"/>
          <p:cNvSpPr>
            <a:spLocks noGrp="1"/>
          </p:cNvSpPr>
          <p:nvPr>
            <p:ph type="ftr" sz="quarter" idx="11"/>
          </p:nvPr>
        </p:nvSpPr>
        <p:spPr/>
        <p:txBody>
          <a:bodyPr/>
          <a:lstStyle/>
          <a:p>
            <a:r>
              <a:rPr lang="en-US" smtClean="0"/>
              <a:t>© 2018 HoloNet Security, Inc.</a:t>
            </a:r>
            <a:endParaRPr lang="en-US"/>
          </a:p>
        </p:txBody>
      </p:sp>
      <p:sp>
        <p:nvSpPr>
          <p:cNvPr id="6" name="Slide Number Placeholder 5"/>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9519633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AFA804E-074A-BE40-A09E-CE9C519E03F0}" type="datetime1">
              <a:rPr lang="en-US" smtClean="0"/>
              <a:t>6/22/18</a:t>
            </a:fld>
            <a:endParaRPr lang="en-US"/>
          </a:p>
        </p:txBody>
      </p:sp>
      <p:sp>
        <p:nvSpPr>
          <p:cNvPr id="5" name="Footer Placeholder 4"/>
          <p:cNvSpPr>
            <a:spLocks noGrp="1"/>
          </p:cNvSpPr>
          <p:nvPr>
            <p:ph type="ftr" sz="quarter" idx="11"/>
          </p:nvPr>
        </p:nvSpPr>
        <p:spPr/>
        <p:txBody>
          <a:bodyPr/>
          <a:lstStyle/>
          <a:p>
            <a:r>
              <a:rPr lang="en-US" smtClean="0"/>
              <a:t>© 2018 HoloNet Security, Inc.</a:t>
            </a:r>
            <a:endParaRPr lang="en-US"/>
          </a:p>
        </p:txBody>
      </p:sp>
      <p:sp>
        <p:nvSpPr>
          <p:cNvPr id="6" name="Slide Number Placeholder 5"/>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628884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A4B29C9-BC3E-4C4D-B4F9-36A6B76278A0}" type="datetime1">
              <a:rPr lang="en-US" smtClean="0"/>
              <a:t>6/22/18</a:t>
            </a:fld>
            <a:endParaRPr lang="en-US"/>
          </a:p>
        </p:txBody>
      </p:sp>
      <p:sp>
        <p:nvSpPr>
          <p:cNvPr id="5" name="Footer Placeholder 4"/>
          <p:cNvSpPr>
            <a:spLocks noGrp="1"/>
          </p:cNvSpPr>
          <p:nvPr>
            <p:ph type="ftr" sz="quarter" idx="11"/>
          </p:nvPr>
        </p:nvSpPr>
        <p:spPr/>
        <p:txBody>
          <a:bodyPr/>
          <a:lstStyle/>
          <a:p>
            <a:r>
              <a:rPr lang="en-US" smtClean="0"/>
              <a:t>© 2018 HoloNet Security, Inc.</a:t>
            </a:r>
            <a:endParaRPr lang="en-US"/>
          </a:p>
        </p:txBody>
      </p:sp>
      <p:sp>
        <p:nvSpPr>
          <p:cNvPr id="6" name="Slide Number Placeholder 5"/>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2154065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F54F0E6-5351-4349-89F1-C3D3D0FC48C4}" type="datetime1">
              <a:rPr lang="en-US" smtClean="0"/>
              <a:t>6/22/18</a:t>
            </a:fld>
            <a:endParaRPr lang="en-US"/>
          </a:p>
        </p:txBody>
      </p:sp>
      <p:sp>
        <p:nvSpPr>
          <p:cNvPr id="5" name="Footer Placeholder 4"/>
          <p:cNvSpPr>
            <a:spLocks noGrp="1"/>
          </p:cNvSpPr>
          <p:nvPr>
            <p:ph type="ftr" sz="quarter" idx="11"/>
          </p:nvPr>
        </p:nvSpPr>
        <p:spPr/>
        <p:txBody>
          <a:bodyPr/>
          <a:lstStyle/>
          <a:p>
            <a:r>
              <a:rPr lang="en-US" smtClean="0"/>
              <a:t>© 2018 HoloNet Security, Inc.</a:t>
            </a:r>
            <a:endParaRPr lang="en-US"/>
          </a:p>
        </p:txBody>
      </p:sp>
      <p:sp>
        <p:nvSpPr>
          <p:cNvPr id="6" name="Slide Number Placeholder 5"/>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4281788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25CE8B4-371C-B847-99B9-673751396440}" type="datetime1">
              <a:rPr lang="en-US" smtClean="0"/>
              <a:t>6/22/18</a:t>
            </a:fld>
            <a:endParaRPr lang="en-US"/>
          </a:p>
        </p:txBody>
      </p:sp>
      <p:sp>
        <p:nvSpPr>
          <p:cNvPr id="6" name="Footer Placeholder 5"/>
          <p:cNvSpPr>
            <a:spLocks noGrp="1"/>
          </p:cNvSpPr>
          <p:nvPr>
            <p:ph type="ftr" sz="quarter" idx="11"/>
          </p:nvPr>
        </p:nvSpPr>
        <p:spPr/>
        <p:txBody>
          <a:bodyPr/>
          <a:lstStyle/>
          <a:p>
            <a:r>
              <a:rPr lang="en-US" smtClean="0"/>
              <a:t>© 2018 HoloNet Security, Inc.</a:t>
            </a:r>
            <a:endParaRPr lang="en-US"/>
          </a:p>
        </p:txBody>
      </p:sp>
      <p:sp>
        <p:nvSpPr>
          <p:cNvPr id="7" name="Slide Number Placeholder 6"/>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27097155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329AC65-8DA5-414B-BE87-89F990FB431B}" type="datetime1">
              <a:rPr lang="en-US" smtClean="0"/>
              <a:t>6/22/18</a:t>
            </a:fld>
            <a:endParaRPr lang="en-US"/>
          </a:p>
        </p:txBody>
      </p:sp>
      <p:sp>
        <p:nvSpPr>
          <p:cNvPr id="8" name="Footer Placeholder 7"/>
          <p:cNvSpPr>
            <a:spLocks noGrp="1"/>
          </p:cNvSpPr>
          <p:nvPr>
            <p:ph type="ftr" sz="quarter" idx="11"/>
          </p:nvPr>
        </p:nvSpPr>
        <p:spPr/>
        <p:txBody>
          <a:bodyPr/>
          <a:lstStyle/>
          <a:p>
            <a:r>
              <a:rPr lang="en-US" smtClean="0"/>
              <a:t>© 2018 HoloNet Security, Inc.</a:t>
            </a:r>
            <a:endParaRPr lang="en-US"/>
          </a:p>
        </p:txBody>
      </p:sp>
      <p:sp>
        <p:nvSpPr>
          <p:cNvPr id="9" name="Slide Number Placeholder 8"/>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2333182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671EFFB-392C-FB44-B194-2181754AA37F}" type="datetime1">
              <a:rPr lang="en-US" smtClean="0"/>
              <a:t>6/22/18</a:t>
            </a:fld>
            <a:endParaRPr lang="en-US"/>
          </a:p>
        </p:txBody>
      </p:sp>
      <p:sp>
        <p:nvSpPr>
          <p:cNvPr id="4" name="Footer Placeholder 3"/>
          <p:cNvSpPr>
            <a:spLocks noGrp="1"/>
          </p:cNvSpPr>
          <p:nvPr>
            <p:ph type="ftr" sz="quarter" idx="11"/>
          </p:nvPr>
        </p:nvSpPr>
        <p:spPr/>
        <p:txBody>
          <a:bodyPr/>
          <a:lstStyle/>
          <a:p>
            <a:r>
              <a:rPr lang="en-US" smtClean="0"/>
              <a:t>© 2018 HoloNet Security, Inc.</a:t>
            </a:r>
            <a:endParaRPr lang="en-US"/>
          </a:p>
        </p:txBody>
      </p:sp>
      <p:sp>
        <p:nvSpPr>
          <p:cNvPr id="5" name="Slide Number Placeholder 4"/>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986405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3E20CD-B656-544B-83D0-F5FF1C6E7DDF}" type="datetime1">
              <a:rPr lang="en-US" smtClean="0"/>
              <a:t>6/22/18</a:t>
            </a:fld>
            <a:endParaRPr lang="en-US"/>
          </a:p>
        </p:txBody>
      </p:sp>
      <p:sp>
        <p:nvSpPr>
          <p:cNvPr id="3" name="Footer Placeholder 2"/>
          <p:cNvSpPr>
            <a:spLocks noGrp="1"/>
          </p:cNvSpPr>
          <p:nvPr>
            <p:ph type="ftr" sz="quarter" idx="11"/>
          </p:nvPr>
        </p:nvSpPr>
        <p:spPr/>
        <p:txBody>
          <a:bodyPr/>
          <a:lstStyle/>
          <a:p>
            <a:r>
              <a:rPr lang="en-US" smtClean="0"/>
              <a:t>© 2018 HoloNet Security, Inc.</a:t>
            </a:r>
            <a:endParaRPr lang="en-US"/>
          </a:p>
        </p:txBody>
      </p:sp>
      <p:sp>
        <p:nvSpPr>
          <p:cNvPr id="4" name="Slide Number Placeholder 3"/>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1303888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097F627-EF57-2944-B892-E123A2059895}" type="datetime1">
              <a:rPr lang="en-US" smtClean="0"/>
              <a:t>6/22/18</a:t>
            </a:fld>
            <a:endParaRPr lang="en-US"/>
          </a:p>
        </p:txBody>
      </p:sp>
      <p:sp>
        <p:nvSpPr>
          <p:cNvPr id="6" name="Footer Placeholder 5"/>
          <p:cNvSpPr>
            <a:spLocks noGrp="1"/>
          </p:cNvSpPr>
          <p:nvPr>
            <p:ph type="ftr" sz="quarter" idx="11"/>
          </p:nvPr>
        </p:nvSpPr>
        <p:spPr/>
        <p:txBody>
          <a:bodyPr/>
          <a:lstStyle/>
          <a:p>
            <a:r>
              <a:rPr lang="en-US" smtClean="0"/>
              <a:t>© 2018 HoloNet Security, Inc.</a:t>
            </a:r>
            <a:endParaRPr lang="en-US"/>
          </a:p>
        </p:txBody>
      </p:sp>
      <p:sp>
        <p:nvSpPr>
          <p:cNvPr id="7" name="Slide Number Placeholder 6"/>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4293554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1E16057-10AD-D348-BDCA-0ADD017BFD73}" type="datetime1">
              <a:rPr lang="en-US" smtClean="0"/>
              <a:t>6/22/18</a:t>
            </a:fld>
            <a:endParaRPr lang="en-US"/>
          </a:p>
        </p:txBody>
      </p:sp>
      <p:sp>
        <p:nvSpPr>
          <p:cNvPr id="6" name="Footer Placeholder 5"/>
          <p:cNvSpPr>
            <a:spLocks noGrp="1"/>
          </p:cNvSpPr>
          <p:nvPr>
            <p:ph type="ftr" sz="quarter" idx="11"/>
          </p:nvPr>
        </p:nvSpPr>
        <p:spPr/>
        <p:txBody>
          <a:bodyPr/>
          <a:lstStyle/>
          <a:p>
            <a:r>
              <a:rPr lang="en-US" smtClean="0"/>
              <a:t>© 2018 HoloNet Security, Inc.</a:t>
            </a:r>
            <a:endParaRPr lang="en-US"/>
          </a:p>
        </p:txBody>
      </p:sp>
      <p:sp>
        <p:nvSpPr>
          <p:cNvPr id="7" name="Slide Number Placeholder 6"/>
          <p:cNvSpPr>
            <a:spLocks noGrp="1"/>
          </p:cNvSpPr>
          <p:nvPr>
            <p:ph type="sldNum" sz="quarter" idx="12"/>
          </p:nvPr>
        </p:nvSpPr>
        <p:spPr/>
        <p:txBody>
          <a:bodyPr/>
          <a:lstStyle/>
          <a:p>
            <a:fld id="{D2C09432-E99A-CF4A-9A09-F9D402512556}" type="slidenum">
              <a:rPr lang="en-US" smtClean="0"/>
              <a:t>‹#›</a:t>
            </a:fld>
            <a:endParaRPr lang="en-US"/>
          </a:p>
        </p:txBody>
      </p:sp>
    </p:spTree>
    <p:extLst>
      <p:ext uri="{BB962C8B-B14F-4D97-AF65-F5344CB8AC3E}">
        <p14:creationId xmlns:p14="http://schemas.microsoft.com/office/powerpoint/2010/main" val="306610865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2A3BF2-D712-054C-99BE-F8FDAF94A368}" type="datetime1">
              <a:rPr lang="en-US" smtClean="0"/>
              <a:t>6/22/18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 2018 HoloNet Security, Inc.</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C09432-E99A-CF4A-9A09-F9D402512556}" type="slidenum">
              <a:rPr lang="en-US" smtClean="0"/>
              <a:t>‹#›</a:t>
            </a:fld>
            <a:endParaRPr lang="en-US"/>
          </a:p>
        </p:txBody>
      </p:sp>
    </p:spTree>
    <p:extLst>
      <p:ext uri="{BB962C8B-B14F-4D97-AF65-F5344CB8AC3E}">
        <p14:creationId xmlns:p14="http://schemas.microsoft.com/office/powerpoint/2010/main" val="11976961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8" Type="http://schemas.openxmlformats.org/officeDocument/2006/relationships/image" Target="../media/image7.emf"/><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emf"/><Relationship Id="rId5" Type="http://schemas.openxmlformats.org/officeDocument/2006/relationships/image" Target="../media/image5.emf"/><Relationship Id="rId6" Type="http://schemas.openxmlformats.org/officeDocument/2006/relationships/image" Target="../media/image6.emf"/><Relationship Id="rId7" Type="http://schemas.openxmlformats.org/officeDocument/2006/relationships/image" Target="../media/image8.emf"/><Relationship Id="rId8" Type="http://schemas.openxmlformats.org/officeDocument/2006/relationships/image" Target="../media/image9.emf"/><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320697" y="2571400"/>
            <a:ext cx="1009911" cy="598210"/>
          </a:xfrm>
          <a:prstGeom prst="rect">
            <a:avLst/>
          </a:prstGeom>
        </p:spPr>
      </p:pic>
      <p:pic>
        <p:nvPicPr>
          <p:cNvPr id="7" name="Picture 6"/>
          <p:cNvPicPr>
            <a:picLocks noChangeAspect="1"/>
          </p:cNvPicPr>
          <p:nvPr/>
        </p:nvPicPr>
        <p:blipFill>
          <a:blip r:embed="rId3"/>
          <a:stretch>
            <a:fillRect/>
          </a:stretch>
        </p:blipFill>
        <p:spPr>
          <a:xfrm>
            <a:off x="5365794" y="2571401"/>
            <a:ext cx="1009911" cy="598210"/>
          </a:xfrm>
          <a:prstGeom prst="rect">
            <a:avLst/>
          </a:prstGeom>
        </p:spPr>
      </p:pic>
      <p:pic>
        <p:nvPicPr>
          <p:cNvPr id="9" name="Picture 8"/>
          <p:cNvPicPr>
            <a:picLocks noChangeAspect="1"/>
          </p:cNvPicPr>
          <p:nvPr/>
        </p:nvPicPr>
        <p:blipFill>
          <a:blip r:embed="rId4"/>
          <a:stretch>
            <a:fillRect/>
          </a:stretch>
        </p:blipFill>
        <p:spPr>
          <a:xfrm>
            <a:off x="3345972" y="1973189"/>
            <a:ext cx="1009911" cy="598210"/>
          </a:xfrm>
          <a:prstGeom prst="rect">
            <a:avLst/>
          </a:prstGeom>
        </p:spPr>
      </p:pic>
      <p:pic>
        <p:nvPicPr>
          <p:cNvPr id="12" name="Picture 11"/>
          <p:cNvPicPr>
            <a:picLocks noChangeAspect="1"/>
          </p:cNvPicPr>
          <p:nvPr/>
        </p:nvPicPr>
        <p:blipFill>
          <a:blip r:embed="rId5"/>
          <a:stretch>
            <a:fillRect/>
          </a:stretch>
        </p:blipFill>
        <p:spPr>
          <a:xfrm>
            <a:off x="107461" y="2571399"/>
            <a:ext cx="577844" cy="598211"/>
          </a:xfrm>
          <a:prstGeom prst="rect">
            <a:avLst/>
          </a:prstGeom>
        </p:spPr>
      </p:pic>
      <p:pic>
        <p:nvPicPr>
          <p:cNvPr id="13" name="Picture 12"/>
          <p:cNvPicPr>
            <a:picLocks noChangeAspect="1"/>
          </p:cNvPicPr>
          <p:nvPr/>
        </p:nvPicPr>
        <p:blipFill>
          <a:blip r:embed="rId6"/>
          <a:stretch>
            <a:fillRect/>
          </a:stretch>
        </p:blipFill>
        <p:spPr>
          <a:xfrm>
            <a:off x="5581828" y="5418042"/>
            <a:ext cx="577844" cy="598210"/>
          </a:xfrm>
          <a:prstGeom prst="rect">
            <a:avLst/>
          </a:prstGeom>
        </p:spPr>
      </p:pic>
      <p:pic>
        <p:nvPicPr>
          <p:cNvPr id="14" name="Picture 13"/>
          <p:cNvPicPr>
            <a:picLocks noChangeAspect="1"/>
          </p:cNvPicPr>
          <p:nvPr/>
        </p:nvPicPr>
        <p:blipFill>
          <a:blip r:embed="rId7"/>
          <a:stretch>
            <a:fillRect/>
          </a:stretch>
        </p:blipFill>
        <p:spPr>
          <a:xfrm>
            <a:off x="7581181" y="5418042"/>
            <a:ext cx="577844" cy="598210"/>
          </a:xfrm>
          <a:prstGeom prst="rect">
            <a:avLst/>
          </a:prstGeom>
        </p:spPr>
      </p:pic>
      <p:pic>
        <p:nvPicPr>
          <p:cNvPr id="2" name="Picture 1"/>
          <p:cNvPicPr>
            <a:picLocks noChangeAspect="1"/>
          </p:cNvPicPr>
          <p:nvPr/>
        </p:nvPicPr>
        <p:blipFill>
          <a:blip r:embed="rId8"/>
          <a:stretch>
            <a:fillRect/>
          </a:stretch>
        </p:blipFill>
        <p:spPr>
          <a:xfrm>
            <a:off x="5365794" y="3924175"/>
            <a:ext cx="1009911" cy="598210"/>
          </a:xfrm>
          <a:prstGeom prst="rect">
            <a:avLst/>
          </a:prstGeom>
        </p:spPr>
      </p:pic>
      <p:pic>
        <p:nvPicPr>
          <p:cNvPr id="20" name="Picture 19"/>
          <p:cNvPicPr>
            <a:picLocks noChangeAspect="1"/>
          </p:cNvPicPr>
          <p:nvPr/>
        </p:nvPicPr>
        <p:blipFill>
          <a:blip r:embed="rId2"/>
          <a:stretch>
            <a:fillRect/>
          </a:stretch>
        </p:blipFill>
        <p:spPr>
          <a:xfrm>
            <a:off x="4860839" y="955569"/>
            <a:ext cx="1009911" cy="598210"/>
          </a:xfrm>
          <a:prstGeom prst="rect">
            <a:avLst/>
          </a:prstGeom>
        </p:spPr>
      </p:pic>
      <p:pic>
        <p:nvPicPr>
          <p:cNvPr id="21" name="Picture 20"/>
          <p:cNvPicPr>
            <a:picLocks noChangeAspect="1"/>
          </p:cNvPicPr>
          <p:nvPr/>
        </p:nvPicPr>
        <p:blipFill>
          <a:blip r:embed="rId2"/>
          <a:stretch>
            <a:fillRect/>
          </a:stretch>
        </p:blipFill>
        <p:spPr>
          <a:xfrm>
            <a:off x="7351994" y="3169610"/>
            <a:ext cx="1009911" cy="598210"/>
          </a:xfrm>
          <a:prstGeom prst="rect">
            <a:avLst/>
          </a:prstGeom>
        </p:spPr>
      </p:pic>
      <p:pic>
        <p:nvPicPr>
          <p:cNvPr id="22" name="Picture 21"/>
          <p:cNvPicPr>
            <a:picLocks noChangeAspect="1"/>
          </p:cNvPicPr>
          <p:nvPr/>
        </p:nvPicPr>
        <p:blipFill>
          <a:blip r:embed="rId4"/>
          <a:stretch>
            <a:fillRect/>
          </a:stretch>
        </p:blipFill>
        <p:spPr>
          <a:xfrm>
            <a:off x="3345972" y="3169610"/>
            <a:ext cx="1009911" cy="598210"/>
          </a:xfrm>
          <a:prstGeom prst="rect">
            <a:avLst/>
          </a:prstGeom>
        </p:spPr>
      </p:pic>
      <p:cxnSp>
        <p:nvCxnSpPr>
          <p:cNvPr id="6" name="Straight Arrow Connector 5"/>
          <p:cNvCxnSpPr>
            <a:stCxn id="12" idx="3"/>
            <a:endCxn id="4" idx="1"/>
          </p:cNvCxnSpPr>
          <p:nvPr/>
        </p:nvCxnSpPr>
        <p:spPr>
          <a:xfrm>
            <a:off x="685305" y="2870505"/>
            <a:ext cx="635392" cy="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endCxn id="9" idx="1"/>
          </p:cNvCxnSpPr>
          <p:nvPr/>
        </p:nvCxnSpPr>
        <p:spPr>
          <a:xfrm flipV="1">
            <a:off x="2236832" y="2272294"/>
            <a:ext cx="1109140" cy="381346"/>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endCxn id="22" idx="1"/>
          </p:cNvCxnSpPr>
          <p:nvPr/>
        </p:nvCxnSpPr>
        <p:spPr>
          <a:xfrm>
            <a:off x="2236832" y="3004299"/>
            <a:ext cx="1109140" cy="464416"/>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22" idx="3"/>
          </p:cNvCxnSpPr>
          <p:nvPr/>
        </p:nvCxnSpPr>
        <p:spPr>
          <a:xfrm flipV="1">
            <a:off x="4355883" y="3004299"/>
            <a:ext cx="1084548" cy="464416"/>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9" idx="3"/>
          </p:cNvCxnSpPr>
          <p:nvPr/>
        </p:nvCxnSpPr>
        <p:spPr>
          <a:xfrm>
            <a:off x="4355883" y="2272294"/>
            <a:ext cx="1084548" cy="457164"/>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stCxn id="13" idx="0"/>
          </p:cNvCxnSpPr>
          <p:nvPr/>
        </p:nvCxnSpPr>
        <p:spPr>
          <a:xfrm flipV="1">
            <a:off x="5870750" y="4812480"/>
            <a:ext cx="0" cy="605562"/>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p:nvPr/>
        </p:nvCxnSpPr>
        <p:spPr>
          <a:xfrm flipV="1">
            <a:off x="7870103" y="4134796"/>
            <a:ext cx="0" cy="1355368"/>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51" name="Curved Connector 50"/>
          <p:cNvCxnSpPr>
            <a:stCxn id="4" idx="0"/>
            <a:endCxn id="20" idx="1"/>
          </p:cNvCxnSpPr>
          <p:nvPr/>
        </p:nvCxnSpPr>
        <p:spPr>
          <a:xfrm rot="5400000" flipH="1" flipV="1">
            <a:off x="2684883" y="395444"/>
            <a:ext cx="1316726" cy="3035186"/>
          </a:xfrm>
          <a:prstGeom prst="curvedConnector2">
            <a:avLst/>
          </a:prstGeom>
          <a:ln>
            <a:solidFill>
              <a:srgbClr val="000000"/>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53" name="Curved Connector 52"/>
          <p:cNvCxnSpPr>
            <a:stCxn id="21" idx="0"/>
            <a:endCxn id="20" idx="3"/>
          </p:cNvCxnSpPr>
          <p:nvPr/>
        </p:nvCxnSpPr>
        <p:spPr>
          <a:xfrm rot="16200000" flipV="1">
            <a:off x="5906382" y="1219042"/>
            <a:ext cx="1914936" cy="1986200"/>
          </a:xfrm>
          <a:prstGeom prst="curvedConnector2">
            <a:avLst/>
          </a:prstGeom>
          <a:ln>
            <a:solidFill>
              <a:srgbClr val="000000"/>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a:stCxn id="2" idx="0"/>
          </p:cNvCxnSpPr>
          <p:nvPr/>
        </p:nvCxnSpPr>
        <p:spPr>
          <a:xfrm flipV="1">
            <a:off x="5870750" y="3468715"/>
            <a:ext cx="0" cy="45546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a:stCxn id="21" idx="1"/>
            <a:endCxn id="7" idx="3"/>
          </p:cNvCxnSpPr>
          <p:nvPr/>
        </p:nvCxnSpPr>
        <p:spPr>
          <a:xfrm flipH="1" flipV="1">
            <a:off x="6375705" y="2870506"/>
            <a:ext cx="976289" cy="598209"/>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0" y="3191716"/>
            <a:ext cx="842902" cy="276999"/>
          </a:xfrm>
          <a:prstGeom prst="rect">
            <a:avLst/>
          </a:prstGeom>
          <a:noFill/>
        </p:spPr>
        <p:txBody>
          <a:bodyPr wrap="square" rtlCol="0">
            <a:spAutoFit/>
          </a:bodyPr>
          <a:lstStyle/>
          <a:p>
            <a:r>
              <a:rPr lang="en-US" sz="1200" dirty="0"/>
              <a:t>内部员工 </a:t>
            </a:r>
          </a:p>
        </p:txBody>
      </p:sp>
      <p:sp>
        <p:nvSpPr>
          <p:cNvPr id="10" name="TextBox 9"/>
          <p:cNvSpPr txBox="1"/>
          <p:nvPr/>
        </p:nvSpPr>
        <p:spPr>
          <a:xfrm>
            <a:off x="1119372" y="3191716"/>
            <a:ext cx="1533004" cy="276999"/>
          </a:xfrm>
          <a:prstGeom prst="rect">
            <a:avLst/>
          </a:prstGeom>
          <a:noFill/>
        </p:spPr>
        <p:txBody>
          <a:bodyPr wrap="square" rtlCol="0">
            <a:spAutoFit/>
          </a:bodyPr>
          <a:lstStyle/>
          <a:p>
            <a:r>
              <a:rPr lang="zh-CN" altLang="en-US" sz="1200" dirty="0">
                <a:latin typeface="Calibri(Body)"/>
                <a:cs typeface="Calibri(Body)"/>
              </a:rPr>
              <a:t>应</a:t>
            </a:r>
            <a:r>
              <a:rPr lang="en-US" sz="1200" dirty="0">
                <a:latin typeface="Calibri(Body)"/>
                <a:cs typeface="Calibri(Body)"/>
              </a:rPr>
              <a:t>用数据风险网关 </a:t>
            </a:r>
          </a:p>
        </p:txBody>
      </p:sp>
      <p:sp>
        <p:nvSpPr>
          <p:cNvPr id="11" name="TextBox 10"/>
          <p:cNvSpPr txBox="1"/>
          <p:nvPr/>
        </p:nvSpPr>
        <p:spPr>
          <a:xfrm>
            <a:off x="3319213" y="2554119"/>
            <a:ext cx="1105876" cy="276999"/>
          </a:xfrm>
          <a:prstGeom prst="rect">
            <a:avLst/>
          </a:prstGeom>
          <a:noFill/>
        </p:spPr>
        <p:txBody>
          <a:bodyPr wrap="square" rtlCol="0">
            <a:spAutoFit/>
          </a:bodyPr>
          <a:lstStyle/>
          <a:p>
            <a:r>
              <a:rPr lang="en-US" sz="1200" dirty="0"/>
              <a:t>业务</a:t>
            </a:r>
            <a:r>
              <a:rPr lang="en-US" sz="1200" dirty="0" smtClean="0"/>
              <a:t>应用</a:t>
            </a:r>
            <a:r>
              <a:rPr lang="en-US" sz="1200" dirty="0"/>
              <a:t>系统 </a:t>
            </a:r>
          </a:p>
        </p:txBody>
      </p:sp>
      <p:sp>
        <p:nvSpPr>
          <p:cNvPr id="15" name="TextBox 14"/>
          <p:cNvSpPr txBox="1"/>
          <p:nvPr/>
        </p:nvSpPr>
        <p:spPr>
          <a:xfrm>
            <a:off x="4355883" y="1553779"/>
            <a:ext cx="2286824" cy="276999"/>
          </a:xfrm>
          <a:prstGeom prst="rect">
            <a:avLst/>
          </a:prstGeom>
          <a:noFill/>
        </p:spPr>
        <p:txBody>
          <a:bodyPr wrap="square" rtlCol="0">
            <a:spAutoFit/>
          </a:bodyPr>
          <a:lstStyle/>
          <a:p>
            <a:r>
              <a:rPr lang="en-US" sz="1200" dirty="0"/>
              <a:t>数据风险分析和审计溯源系统 </a:t>
            </a:r>
          </a:p>
        </p:txBody>
      </p:sp>
      <p:sp>
        <p:nvSpPr>
          <p:cNvPr id="29" name="TextBox 28"/>
          <p:cNvSpPr txBox="1"/>
          <p:nvPr/>
        </p:nvSpPr>
        <p:spPr>
          <a:xfrm>
            <a:off x="3319213" y="3785675"/>
            <a:ext cx="1105876" cy="276999"/>
          </a:xfrm>
          <a:prstGeom prst="rect">
            <a:avLst/>
          </a:prstGeom>
          <a:noFill/>
        </p:spPr>
        <p:txBody>
          <a:bodyPr wrap="square" rtlCol="0">
            <a:spAutoFit/>
          </a:bodyPr>
          <a:lstStyle/>
          <a:p>
            <a:r>
              <a:rPr lang="en-US" sz="1200" dirty="0"/>
              <a:t>业务</a:t>
            </a:r>
            <a:r>
              <a:rPr lang="en-US" sz="1200" dirty="0" smtClean="0"/>
              <a:t>应用</a:t>
            </a:r>
            <a:r>
              <a:rPr lang="en-US" sz="1200" dirty="0"/>
              <a:t>系统 </a:t>
            </a:r>
          </a:p>
        </p:txBody>
      </p:sp>
      <p:sp>
        <p:nvSpPr>
          <p:cNvPr id="17" name="TextBox 16"/>
          <p:cNvSpPr txBox="1"/>
          <p:nvPr/>
        </p:nvSpPr>
        <p:spPr>
          <a:xfrm>
            <a:off x="5440431" y="3185620"/>
            <a:ext cx="1072489" cy="276999"/>
          </a:xfrm>
          <a:prstGeom prst="rect">
            <a:avLst/>
          </a:prstGeom>
          <a:noFill/>
        </p:spPr>
        <p:txBody>
          <a:bodyPr wrap="square" rtlCol="0">
            <a:spAutoFit/>
          </a:bodyPr>
          <a:lstStyle/>
          <a:p>
            <a:r>
              <a:rPr lang="en-US" sz="1200" dirty="0"/>
              <a:t>业务数据库 </a:t>
            </a:r>
          </a:p>
        </p:txBody>
      </p:sp>
      <p:sp>
        <p:nvSpPr>
          <p:cNvPr id="23" name="TextBox 22"/>
          <p:cNvSpPr txBox="1"/>
          <p:nvPr/>
        </p:nvSpPr>
        <p:spPr>
          <a:xfrm>
            <a:off x="5440431" y="4517410"/>
            <a:ext cx="1044559" cy="276999"/>
          </a:xfrm>
          <a:prstGeom prst="rect">
            <a:avLst/>
          </a:prstGeom>
          <a:noFill/>
        </p:spPr>
        <p:txBody>
          <a:bodyPr wrap="square" rtlCol="0">
            <a:spAutoFit/>
          </a:bodyPr>
          <a:lstStyle/>
          <a:p>
            <a:r>
              <a:rPr lang="en-US" sz="1200" dirty="0"/>
              <a:t>运维堡垒机 </a:t>
            </a:r>
          </a:p>
        </p:txBody>
      </p:sp>
      <p:sp>
        <p:nvSpPr>
          <p:cNvPr id="28" name="Rectangle 27"/>
          <p:cNvSpPr/>
          <p:nvPr/>
        </p:nvSpPr>
        <p:spPr>
          <a:xfrm>
            <a:off x="7183058" y="3767820"/>
            <a:ext cx="1727932" cy="276999"/>
          </a:xfrm>
          <a:prstGeom prst="rect">
            <a:avLst/>
          </a:prstGeom>
        </p:spPr>
        <p:txBody>
          <a:bodyPr wrap="square">
            <a:spAutoFit/>
          </a:bodyPr>
          <a:lstStyle/>
          <a:p>
            <a:r>
              <a:rPr lang="en-US" sz="1200" dirty="0"/>
              <a:t>数据库统一风控代理 </a:t>
            </a:r>
          </a:p>
        </p:txBody>
      </p:sp>
      <p:sp>
        <p:nvSpPr>
          <p:cNvPr id="31" name="TextBox 30"/>
          <p:cNvSpPr txBox="1"/>
          <p:nvPr/>
        </p:nvSpPr>
        <p:spPr>
          <a:xfrm>
            <a:off x="5465106" y="6013236"/>
            <a:ext cx="811288" cy="276999"/>
          </a:xfrm>
          <a:prstGeom prst="rect">
            <a:avLst/>
          </a:prstGeom>
          <a:noFill/>
        </p:spPr>
        <p:txBody>
          <a:bodyPr wrap="square" rtlCol="0">
            <a:spAutoFit/>
          </a:bodyPr>
          <a:lstStyle/>
          <a:p>
            <a:r>
              <a:rPr lang="en-US" sz="1200" dirty="0"/>
              <a:t>运维管理 </a:t>
            </a:r>
          </a:p>
        </p:txBody>
      </p:sp>
      <p:sp>
        <p:nvSpPr>
          <p:cNvPr id="41" name="TextBox 40"/>
          <p:cNvSpPr txBox="1"/>
          <p:nvPr/>
        </p:nvSpPr>
        <p:spPr>
          <a:xfrm>
            <a:off x="1473097" y="4669810"/>
            <a:ext cx="1919175" cy="369332"/>
          </a:xfrm>
          <a:prstGeom prst="rect">
            <a:avLst/>
          </a:prstGeom>
          <a:noFill/>
        </p:spPr>
        <p:txBody>
          <a:bodyPr wrap="square" rtlCol="0">
            <a:spAutoFit/>
          </a:bodyPr>
          <a:lstStyle/>
          <a:p>
            <a:endParaRPr lang="en-US" dirty="0"/>
          </a:p>
        </p:txBody>
      </p:sp>
      <p:sp>
        <p:nvSpPr>
          <p:cNvPr id="43" name="TextBox 42"/>
          <p:cNvSpPr txBox="1"/>
          <p:nvPr/>
        </p:nvSpPr>
        <p:spPr>
          <a:xfrm>
            <a:off x="1320697" y="4517410"/>
            <a:ext cx="1919175" cy="369332"/>
          </a:xfrm>
          <a:prstGeom prst="rect">
            <a:avLst/>
          </a:prstGeom>
          <a:noFill/>
        </p:spPr>
        <p:txBody>
          <a:bodyPr wrap="square" rtlCol="0">
            <a:spAutoFit/>
          </a:bodyPr>
          <a:lstStyle/>
          <a:p>
            <a:endParaRPr lang="en-US" dirty="0"/>
          </a:p>
        </p:txBody>
      </p:sp>
      <p:sp>
        <p:nvSpPr>
          <p:cNvPr id="37" name="TextBox 36"/>
          <p:cNvSpPr txBox="1"/>
          <p:nvPr/>
        </p:nvSpPr>
        <p:spPr>
          <a:xfrm>
            <a:off x="7480659" y="6013236"/>
            <a:ext cx="881246" cy="276999"/>
          </a:xfrm>
          <a:prstGeom prst="rect">
            <a:avLst/>
          </a:prstGeom>
          <a:noFill/>
        </p:spPr>
        <p:txBody>
          <a:bodyPr wrap="square" rtlCol="0">
            <a:spAutoFit/>
          </a:bodyPr>
          <a:lstStyle/>
          <a:p>
            <a:r>
              <a:rPr lang="en-US" sz="1200" dirty="0"/>
              <a:t>开发/测试 </a:t>
            </a:r>
          </a:p>
        </p:txBody>
      </p:sp>
      <p:sp>
        <p:nvSpPr>
          <p:cNvPr id="38" name="Footer Placeholder 7"/>
          <p:cNvSpPr>
            <a:spLocks noGrp="1"/>
          </p:cNvSpPr>
          <p:nvPr>
            <p:ph type="ftr" sz="quarter" idx="11"/>
          </p:nvPr>
        </p:nvSpPr>
        <p:spPr>
          <a:xfrm>
            <a:off x="6794590" y="6405434"/>
            <a:ext cx="2093619" cy="452566"/>
          </a:xfrm>
        </p:spPr>
        <p:txBody>
          <a:bodyPr/>
          <a:lstStyle/>
          <a:p>
            <a:r>
              <a:rPr lang="en-US" dirty="0" smtClean="0"/>
              <a:t>© 2018 HoloNet Security, Inc.</a:t>
            </a:r>
            <a:endParaRPr lang="en-US" dirty="0"/>
          </a:p>
        </p:txBody>
      </p:sp>
      <p:sp>
        <p:nvSpPr>
          <p:cNvPr id="5" name="TextBox 4"/>
          <p:cNvSpPr txBox="1"/>
          <p:nvPr/>
        </p:nvSpPr>
        <p:spPr>
          <a:xfrm>
            <a:off x="341008" y="458572"/>
            <a:ext cx="1775591" cy="369332"/>
          </a:xfrm>
          <a:prstGeom prst="rect">
            <a:avLst/>
          </a:prstGeom>
          <a:noFill/>
        </p:spPr>
        <p:txBody>
          <a:bodyPr wrap="square" rtlCol="0">
            <a:spAutoFit/>
          </a:bodyPr>
          <a:lstStyle/>
          <a:p>
            <a:r>
              <a:rPr lang="en-US" dirty="0" smtClean="0"/>
              <a:t>360.net</a:t>
            </a:r>
            <a:endParaRPr lang="en-US" dirty="0"/>
          </a:p>
        </p:txBody>
      </p:sp>
    </p:spTree>
    <p:extLst>
      <p:ext uri="{BB962C8B-B14F-4D97-AF65-F5344CB8AC3E}">
        <p14:creationId xmlns:p14="http://schemas.microsoft.com/office/powerpoint/2010/main" val="8079085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320697" y="2571400"/>
            <a:ext cx="1009911" cy="598210"/>
          </a:xfrm>
          <a:prstGeom prst="rect">
            <a:avLst/>
          </a:prstGeom>
        </p:spPr>
      </p:pic>
      <p:pic>
        <p:nvPicPr>
          <p:cNvPr id="9" name="Picture 8"/>
          <p:cNvPicPr>
            <a:picLocks noChangeAspect="1"/>
          </p:cNvPicPr>
          <p:nvPr/>
        </p:nvPicPr>
        <p:blipFill>
          <a:blip r:embed="rId3"/>
          <a:stretch>
            <a:fillRect/>
          </a:stretch>
        </p:blipFill>
        <p:spPr>
          <a:xfrm>
            <a:off x="3345972" y="1973189"/>
            <a:ext cx="1009911" cy="598210"/>
          </a:xfrm>
          <a:prstGeom prst="rect">
            <a:avLst/>
          </a:prstGeom>
        </p:spPr>
      </p:pic>
      <p:pic>
        <p:nvPicPr>
          <p:cNvPr id="12" name="Picture 11"/>
          <p:cNvPicPr>
            <a:picLocks noChangeAspect="1"/>
          </p:cNvPicPr>
          <p:nvPr/>
        </p:nvPicPr>
        <p:blipFill>
          <a:blip r:embed="rId4"/>
          <a:stretch>
            <a:fillRect/>
          </a:stretch>
        </p:blipFill>
        <p:spPr>
          <a:xfrm>
            <a:off x="107461" y="2571399"/>
            <a:ext cx="577844" cy="598211"/>
          </a:xfrm>
          <a:prstGeom prst="rect">
            <a:avLst/>
          </a:prstGeom>
        </p:spPr>
      </p:pic>
      <p:pic>
        <p:nvPicPr>
          <p:cNvPr id="13" name="Picture 12"/>
          <p:cNvPicPr>
            <a:picLocks noChangeAspect="1"/>
          </p:cNvPicPr>
          <p:nvPr/>
        </p:nvPicPr>
        <p:blipFill>
          <a:blip r:embed="rId5"/>
          <a:stretch>
            <a:fillRect/>
          </a:stretch>
        </p:blipFill>
        <p:spPr>
          <a:xfrm>
            <a:off x="5581828" y="5418042"/>
            <a:ext cx="577844" cy="598210"/>
          </a:xfrm>
          <a:prstGeom prst="rect">
            <a:avLst/>
          </a:prstGeom>
        </p:spPr>
      </p:pic>
      <p:pic>
        <p:nvPicPr>
          <p:cNvPr id="14" name="Picture 13"/>
          <p:cNvPicPr>
            <a:picLocks noChangeAspect="1"/>
          </p:cNvPicPr>
          <p:nvPr/>
        </p:nvPicPr>
        <p:blipFill>
          <a:blip r:embed="rId6"/>
          <a:stretch>
            <a:fillRect/>
          </a:stretch>
        </p:blipFill>
        <p:spPr>
          <a:xfrm>
            <a:off x="7581181" y="5418042"/>
            <a:ext cx="577844" cy="598210"/>
          </a:xfrm>
          <a:prstGeom prst="rect">
            <a:avLst/>
          </a:prstGeom>
        </p:spPr>
      </p:pic>
      <p:pic>
        <p:nvPicPr>
          <p:cNvPr id="2" name="Picture 1"/>
          <p:cNvPicPr>
            <a:picLocks noChangeAspect="1"/>
          </p:cNvPicPr>
          <p:nvPr/>
        </p:nvPicPr>
        <p:blipFill>
          <a:blip r:embed="rId7"/>
          <a:stretch>
            <a:fillRect/>
          </a:stretch>
        </p:blipFill>
        <p:spPr>
          <a:xfrm>
            <a:off x="5365794" y="3924175"/>
            <a:ext cx="1009911" cy="598210"/>
          </a:xfrm>
          <a:prstGeom prst="rect">
            <a:avLst/>
          </a:prstGeom>
        </p:spPr>
      </p:pic>
      <p:pic>
        <p:nvPicPr>
          <p:cNvPr id="20" name="Picture 19"/>
          <p:cNvPicPr>
            <a:picLocks noChangeAspect="1"/>
          </p:cNvPicPr>
          <p:nvPr/>
        </p:nvPicPr>
        <p:blipFill>
          <a:blip r:embed="rId2"/>
          <a:stretch>
            <a:fillRect/>
          </a:stretch>
        </p:blipFill>
        <p:spPr>
          <a:xfrm>
            <a:off x="4860839" y="955569"/>
            <a:ext cx="1009911" cy="598210"/>
          </a:xfrm>
          <a:prstGeom prst="rect">
            <a:avLst/>
          </a:prstGeom>
        </p:spPr>
      </p:pic>
      <p:pic>
        <p:nvPicPr>
          <p:cNvPr id="21" name="Picture 20"/>
          <p:cNvPicPr>
            <a:picLocks noChangeAspect="1"/>
          </p:cNvPicPr>
          <p:nvPr/>
        </p:nvPicPr>
        <p:blipFill>
          <a:blip r:embed="rId2"/>
          <a:stretch>
            <a:fillRect/>
          </a:stretch>
        </p:blipFill>
        <p:spPr>
          <a:xfrm>
            <a:off x="7351994" y="3169610"/>
            <a:ext cx="1009911" cy="598210"/>
          </a:xfrm>
          <a:prstGeom prst="rect">
            <a:avLst/>
          </a:prstGeom>
        </p:spPr>
      </p:pic>
      <p:pic>
        <p:nvPicPr>
          <p:cNvPr id="22" name="Picture 21"/>
          <p:cNvPicPr>
            <a:picLocks noChangeAspect="1"/>
          </p:cNvPicPr>
          <p:nvPr/>
        </p:nvPicPr>
        <p:blipFill>
          <a:blip r:embed="rId3"/>
          <a:stretch>
            <a:fillRect/>
          </a:stretch>
        </p:blipFill>
        <p:spPr>
          <a:xfrm>
            <a:off x="3345972" y="3169610"/>
            <a:ext cx="1009911" cy="598210"/>
          </a:xfrm>
          <a:prstGeom prst="rect">
            <a:avLst/>
          </a:prstGeom>
        </p:spPr>
      </p:pic>
      <p:cxnSp>
        <p:nvCxnSpPr>
          <p:cNvPr id="6" name="Straight Arrow Connector 5"/>
          <p:cNvCxnSpPr>
            <a:stCxn id="12" idx="3"/>
            <a:endCxn id="4" idx="1"/>
          </p:cNvCxnSpPr>
          <p:nvPr/>
        </p:nvCxnSpPr>
        <p:spPr>
          <a:xfrm>
            <a:off x="685305" y="2870505"/>
            <a:ext cx="635392" cy="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endCxn id="9" idx="1"/>
          </p:cNvCxnSpPr>
          <p:nvPr/>
        </p:nvCxnSpPr>
        <p:spPr>
          <a:xfrm flipV="1">
            <a:off x="2236832" y="2272294"/>
            <a:ext cx="1109140" cy="381346"/>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endCxn id="22" idx="1"/>
          </p:cNvCxnSpPr>
          <p:nvPr/>
        </p:nvCxnSpPr>
        <p:spPr>
          <a:xfrm>
            <a:off x="2236832" y="3004299"/>
            <a:ext cx="1109140" cy="464416"/>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stCxn id="13" idx="0"/>
            <a:endCxn id="2" idx="2"/>
          </p:cNvCxnSpPr>
          <p:nvPr/>
        </p:nvCxnSpPr>
        <p:spPr>
          <a:xfrm flipV="1">
            <a:off x="5870750" y="4522385"/>
            <a:ext cx="0" cy="895657"/>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a:stCxn id="14" idx="0"/>
          </p:cNvCxnSpPr>
          <p:nvPr/>
        </p:nvCxnSpPr>
        <p:spPr>
          <a:xfrm flipH="1" flipV="1">
            <a:off x="7856950" y="4095360"/>
            <a:ext cx="13153" cy="1322682"/>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51" name="Curved Connector 50"/>
          <p:cNvCxnSpPr>
            <a:stCxn id="4" idx="0"/>
            <a:endCxn id="20" idx="1"/>
          </p:cNvCxnSpPr>
          <p:nvPr/>
        </p:nvCxnSpPr>
        <p:spPr>
          <a:xfrm rot="5400000" flipH="1" flipV="1">
            <a:off x="2684883" y="395444"/>
            <a:ext cx="1316726" cy="3035186"/>
          </a:xfrm>
          <a:prstGeom prst="curvedConnector2">
            <a:avLst/>
          </a:prstGeom>
          <a:ln>
            <a:solidFill>
              <a:srgbClr val="000000"/>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53" name="Curved Connector 52"/>
          <p:cNvCxnSpPr>
            <a:stCxn id="21" idx="0"/>
            <a:endCxn id="20" idx="3"/>
          </p:cNvCxnSpPr>
          <p:nvPr/>
        </p:nvCxnSpPr>
        <p:spPr>
          <a:xfrm rot="16200000" flipV="1">
            <a:off x="5906382" y="1219042"/>
            <a:ext cx="1914936" cy="1986200"/>
          </a:xfrm>
          <a:prstGeom prst="curvedConnector2">
            <a:avLst/>
          </a:prstGeom>
          <a:ln>
            <a:solidFill>
              <a:srgbClr val="000000"/>
            </a:solidFill>
            <a:prstDash val="dash"/>
            <a:tailEnd type="arrow"/>
          </a:ln>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a:stCxn id="2" idx="0"/>
          </p:cNvCxnSpPr>
          <p:nvPr/>
        </p:nvCxnSpPr>
        <p:spPr>
          <a:xfrm flipV="1">
            <a:off x="5870750" y="3468715"/>
            <a:ext cx="0" cy="45546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pic>
        <p:nvPicPr>
          <p:cNvPr id="5" name="Picture 4"/>
          <p:cNvPicPr>
            <a:picLocks noChangeAspect="1"/>
          </p:cNvPicPr>
          <p:nvPr/>
        </p:nvPicPr>
        <p:blipFill>
          <a:blip r:embed="rId8"/>
          <a:stretch>
            <a:fillRect/>
          </a:stretch>
        </p:blipFill>
        <p:spPr>
          <a:xfrm>
            <a:off x="5365794" y="2571400"/>
            <a:ext cx="1009911" cy="598211"/>
          </a:xfrm>
          <a:prstGeom prst="rect">
            <a:avLst/>
          </a:prstGeom>
        </p:spPr>
      </p:pic>
      <p:cxnSp>
        <p:nvCxnSpPr>
          <p:cNvPr id="10" name="Straight Arrow Connector 9"/>
          <p:cNvCxnSpPr>
            <a:stCxn id="9" idx="3"/>
          </p:cNvCxnSpPr>
          <p:nvPr/>
        </p:nvCxnSpPr>
        <p:spPr>
          <a:xfrm>
            <a:off x="4355883" y="2272294"/>
            <a:ext cx="1121661" cy="38134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22" idx="3"/>
          </p:cNvCxnSpPr>
          <p:nvPr/>
        </p:nvCxnSpPr>
        <p:spPr>
          <a:xfrm flipV="1">
            <a:off x="4355883" y="3084480"/>
            <a:ext cx="1121661" cy="384235"/>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a:stCxn id="21" idx="1"/>
            <a:endCxn id="5" idx="3"/>
          </p:cNvCxnSpPr>
          <p:nvPr/>
        </p:nvCxnSpPr>
        <p:spPr>
          <a:xfrm flipH="1" flipV="1">
            <a:off x="6375705" y="2870506"/>
            <a:ext cx="976289" cy="598209"/>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3" name="Rectangle 2"/>
          <p:cNvSpPr/>
          <p:nvPr/>
        </p:nvSpPr>
        <p:spPr>
          <a:xfrm>
            <a:off x="7459412" y="6010424"/>
            <a:ext cx="864339" cy="276999"/>
          </a:xfrm>
          <a:prstGeom prst="rect">
            <a:avLst/>
          </a:prstGeom>
        </p:spPr>
        <p:txBody>
          <a:bodyPr wrap="none">
            <a:spAutoFit/>
          </a:bodyPr>
          <a:lstStyle/>
          <a:p>
            <a:r>
              <a:rPr lang="en-US" sz="1200" dirty="0"/>
              <a:t>开发/测试 </a:t>
            </a:r>
          </a:p>
        </p:txBody>
      </p:sp>
      <p:sp>
        <p:nvSpPr>
          <p:cNvPr id="7" name="TextBox 6"/>
          <p:cNvSpPr txBox="1"/>
          <p:nvPr/>
        </p:nvSpPr>
        <p:spPr>
          <a:xfrm>
            <a:off x="5477544" y="6010424"/>
            <a:ext cx="838046" cy="276999"/>
          </a:xfrm>
          <a:prstGeom prst="rect">
            <a:avLst/>
          </a:prstGeom>
          <a:noFill/>
        </p:spPr>
        <p:txBody>
          <a:bodyPr wrap="square" rtlCol="0">
            <a:spAutoFit/>
          </a:bodyPr>
          <a:lstStyle/>
          <a:p>
            <a:r>
              <a:rPr lang="en-US" sz="1200" dirty="0"/>
              <a:t>运维管理 </a:t>
            </a:r>
          </a:p>
        </p:txBody>
      </p:sp>
      <p:sp>
        <p:nvSpPr>
          <p:cNvPr id="11" name="TextBox 10"/>
          <p:cNvSpPr txBox="1"/>
          <p:nvPr/>
        </p:nvSpPr>
        <p:spPr>
          <a:xfrm>
            <a:off x="7126120" y="3767820"/>
            <a:ext cx="1564599" cy="276999"/>
          </a:xfrm>
          <a:prstGeom prst="rect">
            <a:avLst/>
          </a:prstGeom>
          <a:noFill/>
        </p:spPr>
        <p:txBody>
          <a:bodyPr wrap="square" rtlCol="0">
            <a:spAutoFit/>
          </a:bodyPr>
          <a:lstStyle/>
          <a:p>
            <a:r>
              <a:rPr lang="en-US" sz="1200" dirty="0"/>
              <a:t>数据库统一风控代理 </a:t>
            </a:r>
          </a:p>
        </p:txBody>
      </p:sp>
      <p:sp>
        <p:nvSpPr>
          <p:cNvPr id="28" name="TextBox 27"/>
          <p:cNvSpPr txBox="1"/>
          <p:nvPr/>
        </p:nvSpPr>
        <p:spPr>
          <a:xfrm>
            <a:off x="5440431" y="3169610"/>
            <a:ext cx="1047953" cy="276999"/>
          </a:xfrm>
          <a:prstGeom prst="rect">
            <a:avLst/>
          </a:prstGeom>
          <a:noFill/>
        </p:spPr>
        <p:txBody>
          <a:bodyPr wrap="square" rtlCol="0">
            <a:spAutoFit/>
          </a:bodyPr>
          <a:lstStyle/>
          <a:p>
            <a:r>
              <a:rPr lang="en-US" sz="1200" dirty="0"/>
              <a:t>业务数据库 </a:t>
            </a:r>
          </a:p>
        </p:txBody>
      </p:sp>
      <p:sp>
        <p:nvSpPr>
          <p:cNvPr id="16" name="Rectangle 15"/>
          <p:cNvSpPr/>
          <p:nvPr/>
        </p:nvSpPr>
        <p:spPr>
          <a:xfrm>
            <a:off x="4355883" y="1553779"/>
            <a:ext cx="2185214" cy="276999"/>
          </a:xfrm>
          <a:prstGeom prst="rect">
            <a:avLst/>
          </a:prstGeom>
        </p:spPr>
        <p:txBody>
          <a:bodyPr wrap="none">
            <a:spAutoFit/>
          </a:bodyPr>
          <a:lstStyle/>
          <a:p>
            <a:r>
              <a:rPr lang="en-US" sz="1200" dirty="0"/>
              <a:t>数据风险分析和审计溯源系统 </a:t>
            </a:r>
          </a:p>
        </p:txBody>
      </p:sp>
      <p:sp>
        <p:nvSpPr>
          <p:cNvPr id="30" name="TextBox 29"/>
          <p:cNvSpPr txBox="1"/>
          <p:nvPr/>
        </p:nvSpPr>
        <p:spPr>
          <a:xfrm>
            <a:off x="3319213" y="2554119"/>
            <a:ext cx="1105876" cy="276999"/>
          </a:xfrm>
          <a:prstGeom prst="rect">
            <a:avLst/>
          </a:prstGeom>
          <a:noFill/>
        </p:spPr>
        <p:txBody>
          <a:bodyPr wrap="square" rtlCol="0">
            <a:spAutoFit/>
          </a:bodyPr>
          <a:lstStyle/>
          <a:p>
            <a:r>
              <a:rPr lang="en-US" sz="1200" dirty="0"/>
              <a:t>业务</a:t>
            </a:r>
            <a:r>
              <a:rPr lang="en-US" sz="1200" dirty="0" smtClean="0"/>
              <a:t>应用</a:t>
            </a:r>
            <a:r>
              <a:rPr lang="en-US" sz="1200" dirty="0"/>
              <a:t>系统 </a:t>
            </a:r>
          </a:p>
        </p:txBody>
      </p:sp>
      <p:sp>
        <p:nvSpPr>
          <p:cNvPr id="31" name="TextBox 30"/>
          <p:cNvSpPr txBox="1"/>
          <p:nvPr/>
        </p:nvSpPr>
        <p:spPr>
          <a:xfrm>
            <a:off x="3319213" y="3767820"/>
            <a:ext cx="1105876" cy="276999"/>
          </a:xfrm>
          <a:prstGeom prst="rect">
            <a:avLst/>
          </a:prstGeom>
          <a:noFill/>
        </p:spPr>
        <p:txBody>
          <a:bodyPr wrap="square" rtlCol="0">
            <a:spAutoFit/>
          </a:bodyPr>
          <a:lstStyle/>
          <a:p>
            <a:r>
              <a:rPr lang="en-US" sz="1200" dirty="0"/>
              <a:t>业务</a:t>
            </a:r>
            <a:r>
              <a:rPr lang="en-US" sz="1200" dirty="0" smtClean="0"/>
              <a:t>应用</a:t>
            </a:r>
            <a:r>
              <a:rPr lang="en-US" sz="1200" dirty="0"/>
              <a:t>系统 </a:t>
            </a:r>
          </a:p>
        </p:txBody>
      </p:sp>
      <p:sp>
        <p:nvSpPr>
          <p:cNvPr id="32" name="TextBox 31"/>
          <p:cNvSpPr txBox="1"/>
          <p:nvPr/>
        </p:nvSpPr>
        <p:spPr>
          <a:xfrm>
            <a:off x="1119372" y="3191716"/>
            <a:ext cx="1533004" cy="276999"/>
          </a:xfrm>
          <a:prstGeom prst="rect">
            <a:avLst/>
          </a:prstGeom>
          <a:noFill/>
        </p:spPr>
        <p:txBody>
          <a:bodyPr wrap="square" rtlCol="0">
            <a:spAutoFit/>
          </a:bodyPr>
          <a:lstStyle/>
          <a:p>
            <a:r>
              <a:rPr lang="zh-CN" altLang="en-US" sz="1200" dirty="0">
                <a:latin typeface="Calibri(Body)"/>
                <a:cs typeface="Calibri(Body)"/>
              </a:rPr>
              <a:t>应</a:t>
            </a:r>
            <a:r>
              <a:rPr lang="en-US" sz="1200" dirty="0">
                <a:latin typeface="Calibri(Body)"/>
                <a:cs typeface="Calibri(Body)"/>
              </a:rPr>
              <a:t>用数据风险网关 </a:t>
            </a:r>
          </a:p>
        </p:txBody>
      </p:sp>
      <p:sp>
        <p:nvSpPr>
          <p:cNvPr id="33" name="TextBox 32"/>
          <p:cNvSpPr txBox="1"/>
          <p:nvPr/>
        </p:nvSpPr>
        <p:spPr>
          <a:xfrm>
            <a:off x="0" y="3191716"/>
            <a:ext cx="842902" cy="276999"/>
          </a:xfrm>
          <a:prstGeom prst="rect">
            <a:avLst/>
          </a:prstGeom>
          <a:noFill/>
        </p:spPr>
        <p:txBody>
          <a:bodyPr wrap="square" rtlCol="0">
            <a:spAutoFit/>
          </a:bodyPr>
          <a:lstStyle/>
          <a:p>
            <a:r>
              <a:rPr lang="en-US" sz="1200" dirty="0"/>
              <a:t>内部员工 </a:t>
            </a:r>
          </a:p>
        </p:txBody>
      </p:sp>
      <p:sp>
        <p:nvSpPr>
          <p:cNvPr id="8" name="Footer Placeholder 7"/>
          <p:cNvSpPr>
            <a:spLocks noGrp="1"/>
          </p:cNvSpPr>
          <p:nvPr>
            <p:ph type="ftr" sz="quarter" idx="11"/>
          </p:nvPr>
        </p:nvSpPr>
        <p:spPr>
          <a:xfrm>
            <a:off x="6810140" y="6405434"/>
            <a:ext cx="2093619" cy="452566"/>
          </a:xfrm>
        </p:spPr>
        <p:txBody>
          <a:bodyPr/>
          <a:lstStyle/>
          <a:p>
            <a:r>
              <a:rPr lang="en-US" dirty="0" smtClean="0"/>
              <a:t>© 2018 HoloNet Security, Inc.</a:t>
            </a:r>
            <a:endParaRPr lang="en-US" dirty="0"/>
          </a:p>
        </p:txBody>
      </p:sp>
      <p:sp>
        <p:nvSpPr>
          <p:cNvPr id="34" name="TextBox 33"/>
          <p:cNvSpPr txBox="1"/>
          <p:nvPr/>
        </p:nvSpPr>
        <p:spPr>
          <a:xfrm>
            <a:off x="341008" y="458572"/>
            <a:ext cx="1775591" cy="369332"/>
          </a:xfrm>
          <a:prstGeom prst="rect">
            <a:avLst/>
          </a:prstGeom>
          <a:noFill/>
        </p:spPr>
        <p:txBody>
          <a:bodyPr wrap="square" rtlCol="0">
            <a:spAutoFit/>
          </a:bodyPr>
          <a:lstStyle/>
          <a:p>
            <a:r>
              <a:rPr lang="en-US" dirty="0" smtClean="0"/>
              <a:t>360.net</a:t>
            </a:r>
            <a:endParaRPr lang="en-US" dirty="0"/>
          </a:p>
        </p:txBody>
      </p:sp>
    </p:spTree>
    <p:extLst>
      <p:ext uri="{BB962C8B-B14F-4D97-AF65-F5344CB8AC3E}">
        <p14:creationId xmlns:p14="http://schemas.microsoft.com/office/powerpoint/2010/main" val="220111654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srcRect b="6687"/>
          <a:stretch/>
        </p:blipFill>
        <p:spPr>
          <a:xfrm>
            <a:off x="152865" y="1210507"/>
            <a:ext cx="7796139" cy="5127190"/>
          </a:xfrm>
          <a:prstGeom prst="rect">
            <a:avLst/>
          </a:prstGeom>
        </p:spPr>
      </p:pic>
      <p:sp>
        <p:nvSpPr>
          <p:cNvPr id="4" name="Rectangle 3"/>
          <p:cNvSpPr/>
          <p:nvPr/>
        </p:nvSpPr>
        <p:spPr>
          <a:xfrm>
            <a:off x="895284" y="3647085"/>
            <a:ext cx="1595309" cy="1015663"/>
          </a:xfrm>
          <a:prstGeom prst="rect">
            <a:avLst/>
          </a:prstGeom>
        </p:spPr>
        <p:txBody>
          <a:bodyPr wrap="none">
            <a:spAutoFit/>
          </a:bodyPr>
          <a:lstStyle/>
          <a:p>
            <a:pPr marL="171450" indent="-171450">
              <a:buFont typeface="Arial"/>
              <a:buChar char="•"/>
            </a:pPr>
            <a:r>
              <a:rPr lang="en-US" sz="1200" dirty="0" smtClean="0">
                <a:solidFill>
                  <a:srgbClr val="FF0000"/>
                </a:solidFill>
              </a:rPr>
              <a:t>敏感接口自</a:t>
            </a:r>
            <a:r>
              <a:rPr lang="zh-CN" altLang="en-US" sz="1200" dirty="0" smtClean="0">
                <a:solidFill>
                  <a:srgbClr val="FF0000"/>
                </a:solidFill>
              </a:rPr>
              <a:t>动</a:t>
            </a:r>
            <a:r>
              <a:rPr lang="zh-CN" altLang="en-US" sz="1200" b="1" dirty="0" smtClean="0">
                <a:solidFill>
                  <a:srgbClr val="FF0000"/>
                </a:solidFill>
              </a:rPr>
              <a:t>发现</a:t>
            </a:r>
            <a:endParaRPr lang="en-US" altLang="zh-CN" sz="1200" b="1" dirty="0" smtClean="0">
              <a:solidFill>
                <a:srgbClr val="FF0000"/>
              </a:solidFill>
            </a:endParaRPr>
          </a:p>
          <a:p>
            <a:pPr marL="171450" indent="-171450">
              <a:buFont typeface="Arial"/>
              <a:buChar char="•"/>
            </a:pPr>
            <a:r>
              <a:rPr lang="en-US" sz="1200" dirty="0">
                <a:solidFill>
                  <a:srgbClr val="FF0000"/>
                </a:solidFill>
              </a:rPr>
              <a:t>数据流向监</a:t>
            </a:r>
            <a:r>
              <a:rPr lang="en-US" sz="1200" dirty="0" smtClean="0">
                <a:solidFill>
                  <a:srgbClr val="FF0000"/>
                </a:solidFill>
              </a:rPr>
              <a:t>控</a:t>
            </a:r>
          </a:p>
          <a:p>
            <a:pPr marL="171450" indent="-171450">
              <a:buFont typeface="Arial"/>
              <a:buChar char="•"/>
            </a:pPr>
            <a:r>
              <a:rPr lang="zh-CN" altLang="en-US" sz="1200" b="1" dirty="0">
                <a:solidFill>
                  <a:srgbClr val="FF0000"/>
                </a:solidFill>
              </a:rPr>
              <a:t>动态</a:t>
            </a:r>
            <a:r>
              <a:rPr lang="en-US" sz="1200" dirty="0">
                <a:solidFill>
                  <a:srgbClr val="FF0000"/>
                </a:solidFill>
              </a:rPr>
              <a:t>数据保护 </a:t>
            </a:r>
            <a:r>
              <a:rPr lang="en-US" sz="1200" dirty="0" smtClean="0">
                <a:solidFill>
                  <a:srgbClr val="FF0000"/>
                </a:solidFill>
              </a:rPr>
              <a:t> </a:t>
            </a:r>
          </a:p>
          <a:p>
            <a:endParaRPr lang="en-US" altLang="zh-CN" sz="1200" dirty="0" smtClean="0"/>
          </a:p>
          <a:p>
            <a:r>
              <a:rPr lang="en-US" sz="1200" dirty="0" smtClean="0"/>
              <a:t> </a:t>
            </a:r>
            <a:endParaRPr lang="en-US" sz="1200" dirty="0"/>
          </a:p>
        </p:txBody>
      </p:sp>
      <p:sp>
        <p:nvSpPr>
          <p:cNvPr id="5" name="TextBox 4"/>
          <p:cNvSpPr txBox="1"/>
          <p:nvPr/>
        </p:nvSpPr>
        <p:spPr>
          <a:xfrm>
            <a:off x="5279800" y="492471"/>
            <a:ext cx="2046310" cy="1015663"/>
          </a:xfrm>
          <a:prstGeom prst="rect">
            <a:avLst/>
          </a:prstGeom>
          <a:noFill/>
        </p:spPr>
        <p:txBody>
          <a:bodyPr wrap="square" rtlCol="0">
            <a:spAutoFit/>
          </a:bodyPr>
          <a:lstStyle/>
          <a:p>
            <a:pPr marL="171450" indent="-171450">
              <a:buFont typeface="Arial"/>
              <a:buChar char="•"/>
            </a:pPr>
            <a:r>
              <a:rPr lang="en-US" sz="1200" dirty="0">
                <a:solidFill>
                  <a:srgbClr val="FF0000"/>
                </a:solidFill>
              </a:rPr>
              <a:t>UEBA和异常告警 </a:t>
            </a:r>
          </a:p>
          <a:p>
            <a:pPr marL="171450" indent="-171450">
              <a:buFont typeface="Arial"/>
              <a:buChar char="•"/>
            </a:pPr>
            <a:r>
              <a:rPr lang="en-US" sz="1200" dirty="0" smtClean="0">
                <a:solidFill>
                  <a:srgbClr val="FF0000"/>
                </a:solidFill>
              </a:rPr>
              <a:t>数据</a:t>
            </a:r>
            <a:r>
              <a:rPr lang="en-US" sz="1200" dirty="0">
                <a:solidFill>
                  <a:srgbClr val="FF0000"/>
                </a:solidFill>
              </a:rPr>
              <a:t>库异常行为</a:t>
            </a:r>
            <a:r>
              <a:rPr lang="en-US" sz="1200" dirty="0" smtClean="0">
                <a:solidFill>
                  <a:srgbClr val="FF0000"/>
                </a:solidFill>
              </a:rPr>
              <a:t>分析</a:t>
            </a:r>
          </a:p>
          <a:p>
            <a:pPr marL="171450" indent="-171450">
              <a:buFont typeface="Arial"/>
              <a:buChar char="•"/>
            </a:pPr>
            <a:r>
              <a:rPr lang="en-US" sz="1200" dirty="0" smtClean="0">
                <a:solidFill>
                  <a:srgbClr val="FF0000"/>
                </a:solidFill>
              </a:rPr>
              <a:t>可</a:t>
            </a:r>
            <a:r>
              <a:rPr lang="en-US" sz="1200" dirty="0">
                <a:solidFill>
                  <a:srgbClr val="FF0000"/>
                </a:solidFill>
              </a:rPr>
              <a:t>视化溯源和审计平台  </a:t>
            </a:r>
          </a:p>
          <a:p>
            <a:pPr marL="171450" indent="-171450">
              <a:buFont typeface="Arial"/>
              <a:buChar char="•"/>
            </a:pPr>
            <a:r>
              <a:rPr lang="zh-CN" altLang="en-US" sz="1200" b="1" dirty="0">
                <a:solidFill>
                  <a:srgbClr val="FF0000"/>
                </a:solidFill>
              </a:rPr>
              <a:t>业务审计</a:t>
            </a:r>
            <a:r>
              <a:rPr lang="en-US" sz="1200" b="1" dirty="0">
                <a:solidFill>
                  <a:srgbClr val="FF0000"/>
                </a:solidFill>
              </a:rPr>
              <a:t> </a:t>
            </a:r>
          </a:p>
          <a:p>
            <a:pPr marL="171450" indent="-171450">
              <a:buFont typeface="Arial"/>
              <a:buChar char="•"/>
            </a:pPr>
            <a:r>
              <a:rPr lang="zh-CN" altLang="en-US" sz="1200" b="1" dirty="0" smtClean="0">
                <a:solidFill>
                  <a:srgbClr val="FF0000"/>
                </a:solidFill>
              </a:rPr>
              <a:t>自动审计报告</a:t>
            </a:r>
            <a:endParaRPr lang="en-US" sz="1200" b="1" dirty="0">
              <a:solidFill>
                <a:srgbClr val="FF0000"/>
              </a:solidFill>
            </a:endParaRPr>
          </a:p>
        </p:txBody>
      </p:sp>
      <p:sp>
        <p:nvSpPr>
          <p:cNvPr id="7" name="TextBox 6"/>
          <p:cNvSpPr txBox="1"/>
          <p:nvPr/>
        </p:nvSpPr>
        <p:spPr>
          <a:xfrm>
            <a:off x="7561288" y="3229139"/>
            <a:ext cx="1667455" cy="646331"/>
          </a:xfrm>
          <a:prstGeom prst="rect">
            <a:avLst/>
          </a:prstGeom>
          <a:noFill/>
        </p:spPr>
        <p:txBody>
          <a:bodyPr wrap="square" rtlCol="0">
            <a:spAutoFit/>
          </a:bodyPr>
          <a:lstStyle/>
          <a:p>
            <a:pPr marL="171450" indent="-171450">
              <a:buFont typeface="Arial"/>
              <a:buChar char="•"/>
            </a:pPr>
            <a:r>
              <a:rPr lang="en-US" sz="1200" dirty="0" smtClean="0">
                <a:solidFill>
                  <a:srgbClr val="FF0000"/>
                </a:solidFill>
              </a:rPr>
              <a:t>细粒度权限控制  </a:t>
            </a:r>
          </a:p>
          <a:p>
            <a:pPr marL="171450" indent="-171450">
              <a:buFont typeface="Arial"/>
              <a:buChar char="•"/>
            </a:pPr>
            <a:r>
              <a:rPr lang="zh-CN" altLang="en-US" sz="1200" b="1" dirty="0" smtClean="0">
                <a:solidFill>
                  <a:srgbClr val="FF0000"/>
                </a:solidFill>
              </a:rPr>
              <a:t>数据使用脱敏</a:t>
            </a:r>
            <a:r>
              <a:rPr lang="en-US" sz="1200" b="1" dirty="0" smtClean="0">
                <a:solidFill>
                  <a:srgbClr val="FF0000"/>
                </a:solidFill>
              </a:rPr>
              <a:t>  </a:t>
            </a:r>
          </a:p>
          <a:p>
            <a:pPr marL="171450" indent="-171450">
              <a:buFont typeface="Arial"/>
              <a:buChar char="•"/>
            </a:pPr>
            <a:r>
              <a:rPr lang="en-US" sz="1200" dirty="0" smtClean="0">
                <a:solidFill>
                  <a:srgbClr val="FF0000"/>
                </a:solidFill>
              </a:rPr>
              <a:t>数据导出策略配置</a:t>
            </a:r>
            <a:endParaRPr lang="en-US" sz="1200" dirty="0">
              <a:solidFill>
                <a:srgbClr val="FF0000"/>
              </a:solidFill>
            </a:endParaRPr>
          </a:p>
        </p:txBody>
      </p:sp>
      <p:sp>
        <p:nvSpPr>
          <p:cNvPr id="8" name="TextBox 7"/>
          <p:cNvSpPr txBox="1"/>
          <p:nvPr/>
        </p:nvSpPr>
        <p:spPr>
          <a:xfrm>
            <a:off x="341008" y="458572"/>
            <a:ext cx="1775591" cy="369332"/>
          </a:xfrm>
          <a:prstGeom prst="rect">
            <a:avLst/>
          </a:prstGeom>
          <a:noFill/>
        </p:spPr>
        <p:txBody>
          <a:bodyPr wrap="square" rtlCol="0">
            <a:spAutoFit/>
          </a:bodyPr>
          <a:lstStyle/>
          <a:p>
            <a:r>
              <a:rPr lang="en-US" dirty="0" smtClean="0"/>
              <a:t>360.net</a:t>
            </a:r>
            <a:endParaRPr lang="en-US" dirty="0"/>
          </a:p>
        </p:txBody>
      </p:sp>
    </p:spTree>
    <p:extLst>
      <p:ext uri="{BB962C8B-B14F-4D97-AF65-F5344CB8AC3E}">
        <p14:creationId xmlns:p14="http://schemas.microsoft.com/office/powerpoint/2010/main" val="354833343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6479"/>
          <a:stretch/>
        </p:blipFill>
        <p:spPr>
          <a:xfrm>
            <a:off x="282213" y="1152310"/>
            <a:ext cx="7619755" cy="5091321"/>
          </a:xfrm>
          <a:prstGeom prst="rect">
            <a:avLst/>
          </a:prstGeom>
        </p:spPr>
      </p:pic>
      <p:sp>
        <p:nvSpPr>
          <p:cNvPr id="3" name="TextBox 2"/>
          <p:cNvSpPr txBox="1"/>
          <p:nvPr/>
        </p:nvSpPr>
        <p:spPr>
          <a:xfrm>
            <a:off x="5291559" y="428488"/>
            <a:ext cx="2046310" cy="1015663"/>
          </a:xfrm>
          <a:prstGeom prst="rect">
            <a:avLst/>
          </a:prstGeom>
          <a:noFill/>
        </p:spPr>
        <p:txBody>
          <a:bodyPr wrap="square" rtlCol="0">
            <a:spAutoFit/>
          </a:bodyPr>
          <a:lstStyle/>
          <a:p>
            <a:pPr marL="171450" indent="-171450">
              <a:buFont typeface="Arial"/>
              <a:buChar char="•"/>
            </a:pPr>
            <a:r>
              <a:rPr lang="en-US" sz="1200" dirty="0">
                <a:solidFill>
                  <a:srgbClr val="FF0000"/>
                </a:solidFill>
              </a:rPr>
              <a:t>UEBA和异常告警 </a:t>
            </a:r>
          </a:p>
          <a:p>
            <a:pPr marL="171450" indent="-171450">
              <a:buFont typeface="Arial"/>
              <a:buChar char="•"/>
            </a:pPr>
            <a:r>
              <a:rPr lang="en-US" sz="1200" dirty="0" smtClean="0">
                <a:solidFill>
                  <a:srgbClr val="FF0000"/>
                </a:solidFill>
              </a:rPr>
              <a:t>数据</a:t>
            </a:r>
            <a:r>
              <a:rPr lang="en-US" sz="1200" dirty="0">
                <a:solidFill>
                  <a:srgbClr val="FF0000"/>
                </a:solidFill>
              </a:rPr>
              <a:t>库异常行为</a:t>
            </a:r>
            <a:r>
              <a:rPr lang="en-US" sz="1200" dirty="0" smtClean="0">
                <a:solidFill>
                  <a:srgbClr val="FF0000"/>
                </a:solidFill>
              </a:rPr>
              <a:t>分析</a:t>
            </a:r>
          </a:p>
          <a:p>
            <a:pPr marL="171450" indent="-171450">
              <a:buFont typeface="Arial"/>
              <a:buChar char="•"/>
            </a:pPr>
            <a:r>
              <a:rPr lang="en-US" sz="1200" dirty="0" smtClean="0">
                <a:solidFill>
                  <a:srgbClr val="FF0000"/>
                </a:solidFill>
              </a:rPr>
              <a:t>可</a:t>
            </a:r>
            <a:r>
              <a:rPr lang="en-US" sz="1200" dirty="0">
                <a:solidFill>
                  <a:srgbClr val="FF0000"/>
                </a:solidFill>
              </a:rPr>
              <a:t>视化溯源和审计平台  </a:t>
            </a:r>
          </a:p>
          <a:p>
            <a:pPr marL="171450" indent="-171450">
              <a:buFont typeface="Arial"/>
              <a:buChar char="•"/>
            </a:pPr>
            <a:r>
              <a:rPr lang="zh-CN" altLang="en-US" sz="1200" b="1" dirty="0">
                <a:solidFill>
                  <a:srgbClr val="FF0000"/>
                </a:solidFill>
              </a:rPr>
              <a:t>业务审计</a:t>
            </a:r>
            <a:r>
              <a:rPr lang="en-US" sz="1200" b="1" dirty="0">
                <a:solidFill>
                  <a:srgbClr val="FF0000"/>
                </a:solidFill>
              </a:rPr>
              <a:t> </a:t>
            </a:r>
          </a:p>
          <a:p>
            <a:pPr marL="171450" indent="-171450">
              <a:buFont typeface="Arial"/>
              <a:buChar char="•"/>
            </a:pPr>
            <a:r>
              <a:rPr lang="zh-CN" altLang="en-US" sz="1200" b="1" dirty="0" smtClean="0">
                <a:solidFill>
                  <a:srgbClr val="FF0000"/>
                </a:solidFill>
              </a:rPr>
              <a:t>自动审计报告</a:t>
            </a:r>
            <a:endParaRPr lang="en-US" sz="1200" b="1" dirty="0">
              <a:solidFill>
                <a:srgbClr val="FF0000"/>
              </a:solidFill>
            </a:endParaRPr>
          </a:p>
        </p:txBody>
      </p:sp>
      <p:sp>
        <p:nvSpPr>
          <p:cNvPr id="4" name="Rectangle 3"/>
          <p:cNvSpPr/>
          <p:nvPr/>
        </p:nvSpPr>
        <p:spPr>
          <a:xfrm>
            <a:off x="989355" y="3563257"/>
            <a:ext cx="1595309" cy="1015663"/>
          </a:xfrm>
          <a:prstGeom prst="rect">
            <a:avLst/>
          </a:prstGeom>
        </p:spPr>
        <p:txBody>
          <a:bodyPr wrap="none">
            <a:spAutoFit/>
          </a:bodyPr>
          <a:lstStyle/>
          <a:p>
            <a:pPr marL="171450" indent="-171450">
              <a:buFont typeface="Arial"/>
              <a:buChar char="•"/>
            </a:pPr>
            <a:r>
              <a:rPr lang="en-US" sz="1200" dirty="0" smtClean="0">
                <a:solidFill>
                  <a:srgbClr val="FF0000"/>
                </a:solidFill>
              </a:rPr>
              <a:t>敏感接口自</a:t>
            </a:r>
            <a:r>
              <a:rPr lang="zh-CN" altLang="en-US" sz="1200" dirty="0" smtClean="0">
                <a:solidFill>
                  <a:srgbClr val="FF0000"/>
                </a:solidFill>
              </a:rPr>
              <a:t>动</a:t>
            </a:r>
            <a:r>
              <a:rPr lang="zh-CN" altLang="en-US" sz="1200" b="1" dirty="0" smtClean="0">
                <a:solidFill>
                  <a:srgbClr val="FF0000"/>
                </a:solidFill>
              </a:rPr>
              <a:t>发现</a:t>
            </a:r>
            <a:endParaRPr lang="en-US" altLang="zh-CN" sz="1200" b="1" dirty="0" smtClean="0">
              <a:solidFill>
                <a:srgbClr val="FF0000"/>
              </a:solidFill>
            </a:endParaRPr>
          </a:p>
          <a:p>
            <a:pPr marL="171450" indent="-171450">
              <a:buFont typeface="Arial"/>
              <a:buChar char="•"/>
            </a:pPr>
            <a:r>
              <a:rPr lang="en-US" sz="1200" dirty="0">
                <a:solidFill>
                  <a:srgbClr val="FF0000"/>
                </a:solidFill>
              </a:rPr>
              <a:t>数据流向监</a:t>
            </a:r>
            <a:r>
              <a:rPr lang="en-US" sz="1200" dirty="0" smtClean="0">
                <a:solidFill>
                  <a:srgbClr val="FF0000"/>
                </a:solidFill>
              </a:rPr>
              <a:t>控</a:t>
            </a:r>
          </a:p>
          <a:p>
            <a:pPr marL="171450" indent="-171450">
              <a:buFont typeface="Arial"/>
              <a:buChar char="•"/>
            </a:pPr>
            <a:r>
              <a:rPr lang="zh-CN" altLang="en-US" sz="1200" b="1" dirty="0">
                <a:solidFill>
                  <a:srgbClr val="FF0000"/>
                </a:solidFill>
              </a:rPr>
              <a:t>动态</a:t>
            </a:r>
            <a:r>
              <a:rPr lang="en-US" sz="1200" dirty="0">
                <a:solidFill>
                  <a:srgbClr val="FF0000"/>
                </a:solidFill>
              </a:rPr>
              <a:t>数据保护 </a:t>
            </a:r>
            <a:r>
              <a:rPr lang="en-US" sz="1200" dirty="0" smtClean="0">
                <a:solidFill>
                  <a:srgbClr val="FF0000"/>
                </a:solidFill>
              </a:rPr>
              <a:t> </a:t>
            </a:r>
          </a:p>
          <a:p>
            <a:endParaRPr lang="en-US" altLang="zh-CN" sz="1200" dirty="0" smtClean="0"/>
          </a:p>
          <a:p>
            <a:r>
              <a:rPr lang="en-US" sz="1200" dirty="0" smtClean="0"/>
              <a:t> </a:t>
            </a:r>
            <a:endParaRPr lang="en-US" sz="1200" dirty="0"/>
          </a:p>
        </p:txBody>
      </p:sp>
      <p:sp>
        <p:nvSpPr>
          <p:cNvPr id="5" name="TextBox 4"/>
          <p:cNvSpPr txBox="1"/>
          <p:nvPr/>
        </p:nvSpPr>
        <p:spPr>
          <a:xfrm>
            <a:off x="7476545" y="3076281"/>
            <a:ext cx="1667455" cy="646331"/>
          </a:xfrm>
          <a:prstGeom prst="rect">
            <a:avLst/>
          </a:prstGeom>
          <a:noFill/>
        </p:spPr>
        <p:txBody>
          <a:bodyPr wrap="square" rtlCol="0">
            <a:spAutoFit/>
          </a:bodyPr>
          <a:lstStyle/>
          <a:p>
            <a:pPr marL="171450" indent="-171450">
              <a:buFont typeface="Arial"/>
              <a:buChar char="•"/>
            </a:pPr>
            <a:r>
              <a:rPr lang="en-US" sz="1200" dirty="0" smtClean="0">
                <a:solidFill>
                  <a:srgbClr val="FF0000"/>
                </a:solidFill>
              </a:rPr>
              <a:t>细粒度权限控制  </a:t>
            </a:r>
          </a:p>
          <a:p>
            <a:pPr marL="171450" indent="-171450">
              <a:buFont typeface="Arial"/>
              <a:buChar char="•"/>
            </a:pPr>
            <a:r>
              <a:rPr lang="zh-CN" altLang="en-US" sz="1200" b="1" dirty="0" smtClean="0">
                <a:solidFill>
                  <a:srgbClr val="FF0000"/>
                </a:solidFill>
              </a:rPr>
              <a:t>数据使用脱敏</a:t>
            </a:r>
            <a:r>
              <a:rPr lang="en-US" sz="1200" b="1" dirty="0" smtClean="0">
                <a:solidFill>
                  <a:srgbClr val="FF0000"/>
                </a:solidFill>
              </a:rPr>
              <a:t>  </a:t>
            </a:r>
          </a:p>
          <a:p>
            <a:pPr marL="171450" indent="-171450">
              <a:buFont typeface="Arial"/>
              <a:buChar char="•"/>
            </a:pPr>
            <a:r>
              <a:rPr lang="en-US" sz="1200" dirty="0" smtClean="0">
                <a:solidFill>
                  <a:srgbClr val="FF0000"/>
                </a:solidFill>
              </a:rPr>
              <a:t>数据导出策略配置</a:t>
            </a:r>
            <a:endParaRPr lang="en-US" sz="1200" dirty="0">
              <a:solidFill>
                <a:srgbClr val="FF0000"/>
              </a:solidFill>
            </a:endParaRPr>
          </a:p>
        </p:txBody>
      </p:sp>
      <p:sp>
        <p:nvSpPr>
          <p:cNvPr id="6" name="TextBox 5"/>
          <p:cNvSpPr txBox="1"/>
          <p:nvPr/>
        </p:nvSpPr>
        <p:spPr>
          <a:xfrm>
            <a:off x="341008" y="458572"/>
            <a:ext cx="1775591" cy="369332"/>
          </a:xfrm>
          <a:prstGeom prst="rect">
            <a:avLst/>
          </a:prstGeom>
          <a:noFill/>
        </p:spPr>
        <p:txBody>
          <a:bodyPr wrap="square" rtlCol="0">
            <a:spAutoFit/>
          </a:bodyPr>
          <a:lstStyle/>
          <a:p>
            <a:r>
              <a:rPr lang="en-US" dirty="0" smtClean="0"/>
              <a:t>360.net</a:t>
            </a:r>
            <a:endParaRPr lang="en-US" dirty="0"/>
          </a:p>
        </p:txBody>
      </p:sp>
    </p:spTree>
    <p:extLst>
      <p:ext uri="{BB962C8B-B14F-4D97-AF65-F5344CB8AC3E}">
        <p14:creationId xmlns:p14="http://schemas.microsoft.com/office/powerpoint/2010/main" val="201772827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70440"/>
            <a:ext cx="8229600" cy="5855723"/>
          </a:xfrm>
        </p:spPr>
        <p:txBody>
          <a:bodyPr>
            <a:normAutofit fontScale="25000" lnSpcReduction="20000"/>
          </a:bodyPr>
          <a:lstStyle/>
          <a:p>
            <a:r>
              <a:rPr lang="en-US" sz="4800" dirty="0">
                <a:latin typeface="Times New Roman"/>
                <a:cs typeface="Times New Roman"/>
              </a:rPr>
              <a:t>内部员工 – Internal Staff</a:t>
            </a:r>
          </a:p>
          <a:p>
            <a:r>
              <a:rPr lang="en-US" sz="4800" dirty="0">
                <a:latin typeface="Times New Roman"/>
                <a:cs typeface="Times New Roman"/>
              </a:rPr>
              <a:t> </a:t>
            </a:r>
          </a:p>
          <a:p>
            <a:r>
              <a:rPr lang="en-US" sz="4800" dirty="0">
                <a:latin typeface="Times New Roman"/>
                <a:cs typeface="Times New Roman"/>
              </a:rPr>
              <a:t> </a:t>
            </a:r>
            <a:r>
              <a:rPr lang="zh-CN" altLang="en-US" sz="4800" dirty="0">
                <a:latin typeface="Times New Roman"/>
                <a:cs typeface="Times New Roman"/>
              </a:rPr>
              <a:t>应</a:t>
            </a:r>
            <a:r>
              <a:rPr lang="en-US" sz="4800" dirty="0">
                <a:latin typeface="Times New Roman"/>
                <a:cs typeface="Times New Roman"/>
              </a:rPr>
              <a:t>用数据风险网关 - Application Data Risk Gateway  </a:t>
            </a:r>
          </a:p>
          <a:p>
            <a:r>
              <a:rPr lang="en-US" sz="4800" dirty="0">
                <a:latin typeface="Times New Roman"/>
                <a:cs typeface="Times New Roman"/>
              </a:rPr>
              <a:t>业务应用系统 – Business Application System</a:t>
            </a:r>
          </a:p>
          <a:p>
            <a:r>
              <a:rPr lang="en-US" sz="4800" dirty="0">
                <a:latin typeface="Times New Roman"/>
                <a:cs typeface="Times New Roman"/>
              </a:rPr>
              <a:t> </a:t>
            </a:r>
          </a:p>
          <a:p>
            <a:r>
              <a:rPr lang="en-US" sz="4800" dirty="0">
                <a:latin typeface="Times New Roman"/>
                <a:cs typeface="Times New Roman"/>
              </a:rPr>
              <a:t>数据风险分析和审计溯源系统 - Data Risk Analysis and Audit Tracing System  业务数据库 – Business Database</a:t>
            </a:r>
          </a:p>
          <a:p>
            <a:r>
              <a:rPr lang="en-US" sz="4800" dirty="0">
                <a:latin typeface="Times New Roman"/>
                <a:cs typeface="Times New Roman"/>
              </a:rPr>
              <a:t> </a:t>
            </a:r>
          </a:p>
          <a:p>
            <a:r>
              <a:rPr lang="en-US" sz="4800" dirty="0">
                <a:latin typeface="Times New Roman"/>
                <a:cs typeface="Times New Roman"/>
              </a:rPr>
              <a:t>运维堡垒机 - Operation and Maintenance Bastion Machine * A bastion host is a specialized computer that is deliberately exposed on a public network. From a secured network perspective, it is the only node exposed to the outside world and is therefore very prone to attack. It is placed outside the firewall in single firewall systems or, if a system has two firewalls, it is often placed between the two firewalls or on the public side of a demilitarized zone (DMZ).</a:t>
            </a:r>
          </a:p>
          <a:p>
            <a:r>
              <a:rPr lang="en-US" sz="4800" dirty="0">
                <a:latin typeface="Times New Roman"/>
                <a:cs typeface="Times New Roman"/>
              </a:rPr>
              <a:t>The bastion host processes and filters all incoming traffic and prevents malicious traffic from entering the network, acting much like a gateway. The most common examples of bastion hosts are mail, domain name system, Web and File Transfer Protocol (FTP) servers. Firewalls and routers can also become bastion hosts.</a:t>
            </a:r>
          </a:p>
          <a:p>
            <a:r>
              <a:rPr lang="en-US" sz="4800" dirty="0">
                <a:latin typeface="Times New Roman"/>
                <a:cs typeface="Times New Roman"/>
              </a:rPr>
              <a:t> </a:t>
            </a:r>
          </a:p>
          <a:p>
            <a:r>
              <a:rPr lang="en-US" sz="4800" dirty="0">
                <a:latin typeface="Times New Roman"/>
                <a:cs typeface="Times New Roman"/>
              </a:rPr>
              <a:t>数据库统一风控代理 - Database Unified Risk Control Agent</a:t>
            </a:r>
          </a:p>
          <a:p>
            <a:r>
              <a:rPr lang="en-US" sz="4800" dirty="0">
                <a:latin typeface="Times New Roman"/>
                <a:cs typeface="Times New Roman"/>
              </a:rPr>
              <a:t> </a:t>
            </a:r>
          </a:p>
          <a:p>
            <a:r>
              <a:rPr lang="en-US" sz="4800" dirty="0">
                <a:latin typeface="Times New Roman"/>
                <a:cs typeface="Times New Roman"/>
              </a:rPr>
              <a:t>运维管理 - Operation and Maintenance Management 开发/测试 – Development/Test  敏感接口自</a:t>
            </a:r>
            <a:r>
              <a:rPr lang="zh-CN" altLang="en-US" sz="4800" dirty="0">
                <a:latin typeface="Times New Roman"/>
                <a:cs typeface="Times New Roman"/>
              </a:rPr>
              <a:t>动发现</a:t>
            </a:r>
            <a:r>
              <a:rPr lang="en-US" sz="4800" dirty="0">
                <a:latin typeface="Times New Roman"/>
                <a:cs typeface="Times New Roman"/>
              </a:rPr>
              <a:t> -  Sensitive interface is automatically discovered</a:t>
            </a:r>
          </a:p>
          <a:p>
            <a:r>
              <a:rPr lang="en-US" sz="4800" dirty="0">
                <a:latin typeface="Times New Roman"/>
                <a:cs typeface="Times New Roman"/>
              </a:rPr>
              <a:t> </a:t>
            </a:r>
          </a:p>
          <a:p>
            <a:r>
              <a:rPr lang="en-US" sz="4800" dirty="0">
                <a:latin typeface="Times New Roman"/>
                <a:cs typeface="Times New Roman"/>
              </a:rPr>
              <a:t>数据流向监控 - Data Flow Monitoring  </a:t>
            </a:r>
          </a:p>
          <a:p>
            <a:r>
              <a:rPr lang="zh-CN" altLang="en-US" sz="4800" dirty="0">
                <a:latin typeface="Times New Roman"/>
                <a:cs typeface="Times New Roman"/>
              </a:rPr>
              <a:t>动态</a:t>
            </a:r>
            <a:r>
              <a:rPr lang="en-US" sz="4800" dirty="0">
                <a:latin typeface="Times New Roman"/>
                <a:cs typeface="Times New Roman"/>
              </a:rPr>
              <a:t>数据保护 - Dynamic Data Protection  </a:t>
            </a:r>
          </a:p>
          <a:p>
            <a:r>
              <a:rPr lang="en-US" sz="4800" dirty="0">
                <a:latin typeface="Times New Roman"/>
                <a:cs typeface="Times New Roman"/>
              </a:rPr>
              <a:t>UEBA和异常告警 - Abnormal Alarm  </a:t>
            </a:r>
          </a:p>
          <a:p>
            <a:r>
              <a:rPr lang="en-US" sz="4800" dirty="0">
                <a:latin typeface="Times New Roman"/>
                <a:cs typeface="Times New Roman"/>
              </a:rPr>
              <a:t>数据库异常行为分析 - Database Abnormal Behavior Analysis</a:t>
            </a:r>
          </a:p>
          <a:p>
            <a:r>
              <a:rPr lang="en-US" sz="4800" dirty="0">
                <a:latin typeface="Times New Roman"/>
                <a:cs typeface="Times New Roman"/>
              </a:rPr>
              <a:t> </a:t>
            </a:r>
          </a:p>
          <a:p>
            <a:r>
              <a:rPr lang="en-US" sz="4800" dirty="0">
                <a:latin typeface="Times New Roman"/>
                <a:cs typeface="Times New Roman"/>
              </a:rPr>
              <a:t>可视化溯源和审计平台 - Visual Traceability and Audit Platform</a:t>
            </a:r>
          </a:p>
          <a:p>
            <a:r>
              <a:rPr lang="en-US" sz="4800" dirty="0">
                <a:latin typeface="Times New Roman"/>
                <a:cs typeface="Times New Roman"/>
              </a:rPr>
              <a:t> </a:t>
            </a:r>
          </a:p>
          <a:p>
            <a:r>
              <a:rPr lang="zh-CN" altLang="en-US" sz="4800" dirty="0">
                <a:latin typeface="Times New Roman"/>
                <a:cs typeface="Times New Roman"/>
              </a:rPr>
              <a:t>业务审计</a:t>
            </a:r>
            <a:r>
              <a:rPr lang="en-US" sz="4800" dirty="0">
                <a:latin typeface="Times New Roman"/>
                <a:cs typeface="Times New Roman"/>
              </a:rPr>
              <a:t> - Business Audit  </a:t>
            </a:r>
          </a:p>
          <a:p>
            <a:r>
              <a:rPr lang="zh-CN" altLang="en-US" sz="4800" dirty="0">
                <a:latin typeface="Times New Roman"/>
                <a:cs typeface="Times New Roman"/>
              </a:rPr>
              <a:t>自动审计报告</a:t>
            </a:r>
            <a:r>
              <a:rPr lang="en-US" sz="4800" dirty="0">
                <a:latin typeface="Times New Roman"/>
                <a:cs typeface="Times New Roman"/>
              </a:rPr>
              <a:t> - Automatic Audit Report  </a:t>
            </a:r>
          </a:p>
          <a:p>
            <a:r>
              <a:rPr lang="en-US" sz="4800" dirty="0">
                <a:latin typeface="Times New Roman"/>
                <a:cs typeface="Times New Roman"/>
              </a:rPr>
              <a:t>细粒度权限控制 - Fine-grained Access Control</a:t>
            </a:r>
          </a:p>
          <a:p>
            <a:r>
              <a:rPr lang="en-US" sz="4800" dirty="0">
                <a:latin typeface="Times New Roman"/>
                <a:cs typeface="Times New Roman"/>
              </a:rPr>
              <a:t> </a:t>
            </a:r>
          </a:p>
          <a:p>
            <a:r>
              <a:rPr lang="zh-CN" altLang="en-US" sz="4800" dirty="0">
                <a:latin typeface="Times New Roman"/>
                <a:cs typeface="Times New Roman"/>
              </a:rPr>
              <a:t>数据使用脱敏</a:t>
            </a:r>
            <a:r>
              <a:rPr lang="en-US" sz="4800" dirty="0">
                <a:latin typeface="Times New Roman"/>
                <a:cs typeface="Times New Roman"/>
              </a:rPr>
              <a:t> - Desensitization of Data  </a:t>
            </a:r>
          </a:p>
          <a:p>
            <a:r>
              <a:rPr lang="en-US" sz="4800" dirty="0">
                <a:latin typeface="Times New Roman"/>
                <a:cs typeface="Times New Roman"/>
              </a:rPr>
              <a:t>数据导出策略配置 - Data Export Policy Configuration  </a:t>
            </a:r>
          </a:p>
          <a:p>
            <a:endParaRPr lang="en-US" dirty="0"/>
          </a:p>
        </p:txBody>
      </p:sp>
      <p:sp>
        <p:nvSpPr>
          <p:cNvPr id="4" name="Footer Placeholder 3"/>
          <p:cNvSpPr>
            <a:spLocks noGrp="1"/>
          </p:cNvSpPr>
          <p:nvPr>
            <p:ph type="ftr" sz="quarter" idx="11"/>
          </p:nvPr>
        </p:nvSpPr>
        <p:spPr/>
        <p:txBody>
          <a:bodyPr/>
          <a:lstStyle/>
          <a:p>
            <a:r>
              <a:rPr lang="en-US" smtClean="0"/>
              <a:t>© 2018 HoloNet Security, Inc.</a:t>
            </a:r>
            <a:endParaRPr lang="en-US"/>
          </a:p>
        </p:txBody>
      </p:sp>
      <p:sp>
        <p:nvSpPr>
          <p:cNvPr id="5" name="TextBox 4"/>
          <p:cNvSpPr txBox="1"/>
          <p:nvPr/>
        </p:nvSpPr>
        <p:spPr>
          <a:xfrm>
            <a:off x="6549697" y="273906"/>
            <a:ext cx="1775591" cy="369332"/>
          </a:xfrm>
          <a:prstGeom prst="rect">
            <a:avLst/>
          </a:prstGeom>
          <a:noFill/>
        </p:spPr>
        <p:txBody>
          <a:bodyPr wrap="square" rtlCol="0">
            <a:spAutoFit/>
          </a:bodyPr>
          <a:lstStyle/>
          <a:p>
            <a:r>
              <a:rPr lang="en-US" dirty="0" smtClean="0"/>
              <a:t>360.net</a:t>
            </a:r>
            <a:endParaRPr lang="en-US" dirty="0"/>
          </a:p>
        </p:txBody>
      </p:sp>
    </p:spTree>
    <p:extLst>
      <p:ext uri="{BB962C8B-B14F-4D97-AF65-F5344CB8AC3E}">
        <p14:creationId xmlns:p14="http://schemas.microsoft.com/office/powerpoint/2010/main" val="11563844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555</TotalTime>
  <Words>167</Words>
  <Application>Microsoft Macintosh PowerPoint</Application>
  <PresentationFormat>On-screen Show (4:3)</PresentationFormat>
  <Paragraphs>80</Paragraphs>
  <Slides>5</Slides>
  <Notes>0</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Lingling Lin</dc:creator>
  <cp:lastModifiedBy>Lingling Lin</cp:lastModifiedBy>
  <cp:revision>41</cp:revision>
  <dcterms:created xsi:type="dcterms:W3CDTF">2018-06-14T23:12:09Z</dcterms:created>
  <dcterms:modified xsi:type="dcterms:W3CDTF">2018-06-23T01:05:03Z</dcterms:modified>
</cp:coreProperties>
</file>

<file path=docProps/thumbnail.jpeg>
</file>